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80" r:id="rId4"/>
    <p:sldId id="258" r:id="rId5"/>
    <p:sldId id="260" r:id="rId6"/>
    <p:sldId id="274" r:id="rId7"/>
    <p:sldId id="263" r:id="rId8"/>
    <p:sldId id="277" r:id="rId9"/>
    <p:sldId id="264" r:id="rId10"/>
    <p:sldId id="278" r:id="rId11"/>
    <p:sldId id="281" r:id="rId12"/>
    <p:sldId id="282" r:id="rId13"/>
    <p:sldId id="283" r:id="rId14"/>
    <p:sldId id="279" r:id="rId15"/>
    <p:sldId id="286" r:id="rId16"/>
    <p:sldId id="285" r:id="rId17"/>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86323" autoAdjust="0"/>
  </p:normalViewPr>
  <p:slideViewPr>
    <p:cSldViewPr>
      <p:cViewPr varScale="1">
        <p:scale>
          <a:sx n="71" d="100"/>
          <a:sy n="71" d="100"/>
        </p:scale>
        <p:origin x="1176" y="60"/>
      </p:cViewPr>
      <p:guideLst>
        <p:guide orient="horz" pos="2160"/>
        <p:guide pos="2880"/>
      </p:guideLst>
    </p:cSldViewPr>
  </p:slideViewPr>
  <p:outlineViewPr>
    <p:cViewPr>
      <p:scale>
        <a:sx n="33" d="100"/>
        <a:sy n="33" d="100"/>
      </p:scale>
      <p:origin x="25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E863CAB5-AF8D-41FD-BBFE-38673AB98B6C}" type="datetimeFigureOut">
              <a:rPr lang="en-US" smtClean="0"/>
              <a:t>8/26/2018</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827FBBC4-3669-4C93-A3A0-F9307E9C81F3}" type="slidenum">
              <a:rPr lang="en-US" smtClean="0"/>
              <a:t>‹#›</a:t>
            </a:fld>
            <a:endParaRPr lang="en-US"/>
          </a:p>
        </p:txBody>
      </p:sp>
    </p:spTree>
    <p:extLst>
      <p:ext uri="{BB962C8B-B14F-4D97-AF65-F5344CB8AC3E}">
        <p14:creationId xmlns:p14="http://schemas.microsoft.com/office/powerpoint/2010/main" val="26769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7FBBC4-3669-4C93-A3A0-F9307E9C81F3}" type="slidenum">
              <a:rPr lang="en-US" smtClean="0"/>
              <a:t>1</a:t>
            </a:fld>
            <a:endParaRPr lang="en-US" dirty="0"/>
          </a:p>
        </p:txBody>
      </p:sp>
    </p:spTree>
    <p:extLst>
      <p:ext uri="{BB962C8B-B14F-4D97-AF65-F5344CB8AC3E}">
        <p14:creationId xmlns:p14="http://schemas.microsoft.com/office/powerpoint/2010/main" val="637306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7FBBC4-3669-4C93-A3A0-F9307E9C81F3}" type="slidenum">
              <a:rPr lang="en-US" smtClean="0"/>
              <a:t>10</a:t>
            </a:fld>
            <a:endParaRPr lang="en-US"/>
          </a:p>
        </p:txBody>
      </p:sp>
    </p:spTree>
    <p:extLst>
      <p:ext uri="{BB962C8B-B14F-4D97-AF65-F5344CB8AC3E}">
        <p14:creationId xmlns:p14="http://schemas.microsoft.com/office/powerpoint/2010/main" val="420952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788DCDB-A301-4AA7-8328-CA78C11BEB7E}" type="datetime1">
              <a:rPr lang="en-US" smtClean="0"/>
              <a:t>8/26/2018</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r>
              <a:rPr lang="en-US" smtClean="0"/>
              <a:t>T. Armstead</a:t>
            </a:r>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B22AE08-91FC-427C-82D3-367DAED9DD73}"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D2BA22-BF34-4DC7-86C6-F79FBE07B878}" type="datetime1">
              <a:rPr lang="en-US" smtClean="0"/>
              <a:t>8/26/2018</a:t>
            </a:fld>
            <a:endParaRPr lang="en-US"/>
          </a:p>
        </p:txBody>
      </p:sp>
      <p:sp>
        <p:nvSpPr>
          <p:cNvPr id="5" name="Footer Placeholder 4"/>
          <p:cNvSpPr>
            <a:spLocks noGrp="1"/>
          </p:cNvSpPr>
          <p:nvPr>
            <p:ph type="ftr" sz="quarter" idx="11"/>
          </p:nvPr>
        </p:nvSpPr>
        <p:spPr/>
        <p:txBody>
          <a:bodyPr/>
          <a:lstStyle/>
          <a:p>
            <a:r>
              <a:rPr lang="en-US" smtClean="0"/>
              <a:t>T. Armstead</a:t>
            </a:r>
            <a:endParaRPr lang="en-US"/>
          </a:p>
        </p:txBody>
      </p:sp>
      <p:sp>
        <p:nvSpPr>
          <p:cNvPr id="6" name="Slide Number Placeholder 5"/>
          <p:cNvSpPr>
            <a:spLocks noGrp="1"/>
          </p:cNvSpPr>
          <p:nvPr>
            <p:ph type="sldNum" sz="quarter" idx="12"/>
          </p:nvPr>
        </p:nvSpPr>
        <p:spPr/>
        <p:txBody>
          <a:bodyPr/>
          <a:lstStyle/>
          <a:p>
            <a:fld id="{DB22AE08-91FC-427C-82D3-367DAED9DD7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22ABF5-72E6-494F-A52F-870193857D9D}" type="datetime1">
              <a:rPr lang="en-US" smtClean="0"/>
              <a:t>8/26/2018</a:t>
            </a:fld>
            <a:endParaRPr lang="en-US"/>
          </a:p>
        </p:txBody>
      </p:sp>
      <p:sp>
        <p:nvSpPr>
          <p:cNvPr id="5" name="Footer Placeholder 4"/>
          <p:cNvSpPr>
            <a:spLocks noGrp="1"/>
          </p:cNvSpPr>
          <p:nvPr>
            <p:ph type="ftr" sz="quarter" idx="11"/>
          </p:nvPr>
        </p:nvSpPr>
        <p:spPr/>
        <p:txBody>
          <a:bodyPr/>
          <a:lstStyle/>
          <a:p>
            <a:r>
              <a:rPr lang="en-US" smtClean="0"/>
              <a:t>T. Armstead</a:t>
            </a:r>
            <a:endParaRPr lang="en-US"/>
          </a:p>
        </p:txBody>
      </p:sp>
      <p:sp>
        <p:nvSpPr>
          <p:cNvPr id="6" name="Slide Number Placeholder 5"/>
          <p:cNvSpPr>
            <a:spLocks noGrp="1"/>
          </p:cNvSpPr>
          <p:nvPr>
            <p:ph type="sldNum" sz="quarter" idx="12"/>
          </p:nvPr>
        </p:nvSpPr>
        <p:spPr/>
        <p:txBody>
          <a:bodyPr/>
          <a:lstStyle/>
          <a:p>
            <a:fld id="{DB22AE08-91FC-427C-82D3-367DAED9DD7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AC08FE-5230-4104-83AA-B5D803A5AE3F}" type="datetime1">
              <a:rPr lang="en-US" smtClean="0"/>
              <a:t>8/26/2018</a:t>
            </a:fld>
            <a:endParaRPr lang="en-US"/>
          </a:p>
        </p:txBody>
      </p:sp>
      <p:sp>
        <p:nvSpPr>
          <p:cNvPr id="5" name="Footer Placeholder 4"/>
          <p:cNvSpPr>
            <a:spLocks noGrp="1"/>
          </p:cNvSpPr>
          <p:nvPr>
            <p:ph type="ftr" sz="quarter" idx="11"/>
          </p:nvPr>
        </p:nvSpPr>
        <p:spPr/>
        <p:txBody>
          <a:bodyPr/>
          <a:lstStyle/>
          <a:p>
            <a:r>
              <a:rPr lang="en-US" smtClean="0"/>
              <a:t>T. Armstead</a:t>
            </a:r>
            <a:endParaRPr lang="en-US"/>
          </a:p>
        </p:txBody>
      </p:sp>
      <p:sp>
        <p:nvSpPr>
          <p:cNvPr id="6" name="Slide Number Placeholder 5"/>
          <p:cNvSpPr>
            <a:spLocks noGrp="1"/>
          </p:cNvSpPr>
          <p:nvPr>
            <p:ph type="sldNum" sz="quarter" idx="12"/>
          </p:nvPr>
        </p:nvSpPr>
        <p:spPr/>
        <p:txBody>
          <a:bodyPr/>
          <a:lstStyle/>
          <a:p>
            <a:fld id="{DB22AE08-91FC-427C-82D3-367DAED9DD7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0C987E-6890-4C53-9653-A5FCF97D8850}" type="datetime1">
              <a:rPr lang="en-US" smtClean="0"/>
              <a:t>8/26/2018</a:t>
            </a:fld>
            <a:endParaRPr lang="en-US"/>
          </a:p>
        </p:txBody>
      </p:sp>
      <p:sp>
        <p:nvSpPr>
          <p:cNvPr id="5" name="Footer Placeholder 4"/>
          <p:cNvSpPr>
            <a:spLocks noGrp="1"/>
          </p:cNvSpPr>
          <p:nvPr>
            <p:ph type="ftr" sz="quarter" idx="11"/>
          </p:nvPr>
        </p:nvSpPr>
        <p:spPr/>
        <p:txBody>
          <a:bodyPr/>
          <a:lstStyle/>
          <a:p>
            <a:r>
              <a:rPr lang="en-US" smtClean="0"/>
              <a:t>T. Armstead</a:t>
            </a:r>
            <a:endParaRPr lang="en-US"/>
          </a:p>
        </p:txBody>
      </p:sp>
      <p:sp>
        <p:nvSpPr>
          <p:cNvPr id="6" name="Slide Number Placeholder 5"/>
          <p:cNvSpPr>
            <a:spLocks noGrp="1"/>
          </p:cNvSpPr>
          <p:nvPr>
            <p:ph type="sldNum" sz="quarter" idx="12"/>
          </p:nvPr>
        </p:nvSpPr>
        <p:spPr/>
        <p:txBody>
          <a:bodyPr/>
          <a:lstStyle/>
          <a:p>
            <a:fld id="{DB22AE08-91FC-427C-82D3-367DAED9DD7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A39D552-88BB-46D6-AE1C-29CB2C98BCE3}" type="datetime1">
              <a:rPr lang="en-US" smtClean="0"/>
              <a:t>8/26/2018</a:t>
            </a:fld>
            <a:endParaRPr lang="en-US"/>
          </a:p>
        </p:txBody>
      </p:sp>
      <p:sp>
        <p:nvSpPr>
          <p:cNvPr id="6" name="Footer Placeholder 5"/>
          <p:cNvSpPr>
            <a:spLocks noGrp="1"/>
          </p:cNvSpPr>
          <p:nvPr>
            <p:ph type="ftr" sz="quarter" idx="11"/>
          </p:nvPr>
        </p:nvSpPr>
        <p:spPr/>
        <p:txBody>
          <a:bodyPr/>
          <a:lstStyle/>
          <a:p>
            <a:r>
              <a:rPr lang="en-US" smtClean="0"/>
              <a:t>T. Armstead</a:t>
            </a:r>
            <a:endParaRPr lang="en-US"/>
          </a:p>
        </p:txBody>
      </p:sp>
      <p:sp>
        <p:nvSpPr>
          <p:cNvPr id="7" name="Slide Number Placeholder 6"/>
          <p:cNvSpPr>
            <a:spLocks noGrp="1"/>
          </p:cNvSpPr>
          <p:nvPr>
            <p:ph type="sldNum" sz="quarter" idx="12"/>
          </p:nvPr>
        </p:nvSpPr>
        <p:spPr/>
        <p:txBody>
          <a:bodyPr/>
          <a:lstStyle/>
          <a:p>
            <a:fld id="{DB22AE08-91FC-427C-82D3-367DAED9DD73}"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AEC36CD-CEAC-43D1-96C9-A6E2B9E61ED5}" type="datetime1">
              <a:rPr lang="en-US" smtClean="0"/>
              <a:t>8/26/2018</a:t>
            </a:fld>
            <a:endParaRPr lang="en-US"/>
          </a:p>
        </p:txBody>
      </p:sp>
      <p:sp>
        <p:nvSpPr>
          <p:cNvPr id="8" name="Footer Placeholder 7"/>
          <p:cNvSpPr>
            <a:spLocks noGrp="1"/>
          </p:cNvSpPr>
          <p:nvPr>
            <p:ph type="ftr" sz="quarter" idx="11"/>
          </p:nvPr>
        </p:nvSpPr>
        <p:spPr/>
        <p:txBody>
          <a:bodyPr/>
          <a:lstStyle/>
          <a:p>
            <a:r>
              <a:rPr lang="en-US" smtClean="0"/>
              <a:t>T. Armstead</a:t>
            </a:r>
            <a:endParaRPr lang="en-US"/>
          </a:p>
        </p:txBody>
      </p:sp>
      <p:sp>
        <p:nvSpPr>
          <p:cNvPr id="9" name="Slide Number Placeholder 8"/>
          <p:cNvSpPr>
            <a:spLocks noGrp="1"/>
          </p:cNvSpPr>
          <p:nvPr>
            <p:ph type="sldNum" sz="quarter" idx="12"/>
          </p:nvPr>
        </p:nvSpPr>
        <p:spPr/>
        <p:txBody>
          <a:bodyPr/>
          <a:lstStyle/>
          <a:p>
            <a:fld id="{DB22AE08-91FC-427C-82D3-367DAED9DD7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D81E00-F300-496F-A58B-498ED4CA4BE6}" type="datetime1">
              <a:rPr lang="en-US" smtClean="0"/>
              <a:t>8/26/2018</a:t>
            </a:fld>
            <a:endParaRPr lang="en-US"/>
          </a:p>
        </p:txBody>
      </p:sp>
      <p:sp>
        <p:nvSpPr>
          <p:cNvPr id="4" name="Footer Placeholder 3"/>
          <p:cNvSpPr>
            <a:spLocks noGrp="1"/>
          </p:cNvSpPr>
          <p:nvPr>
            <p:ph type="ftr" sz="quarter" idx="11"/>
          </p:nvPr>
        </p:nvSpPr>
        <p:spPr/>
        <p:txBody>
          <a:bodyPr/>
          <a:lstStyle/>
          <a:p>
            <a:r>
              <a:rPr lang="en-US" smtClean="0"/>
              <a:t>T. Armstead</a:t>
            </a:r>
            <a:endParaRPr lang="en-US"/>
          </a:p>
        </p:txBody>
      </p:sp>
      <p:sp>
        <p:nvSpPr>
          <p:cNvPr id="5" name="Slide Number Placeholder 4"/>
          <p:cNvSpPr>
            <a:spLocks noGrp="1"/>
          </p:cNvSpPr>
          <p:nvPr>
            <p:ph type="sldNum" sz="quarter" idx="12"/>
          </p:nvPr>
        </p:nvSpPr>
        <p:spPr/>
        <p:txBody>
          <a:bodyPr/>
          <a:lstStyle/>
          <a:p>
            <a:fld id="{DB22AE08-91FC-427C-82D3-367DAED9DD7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37F841-6C43-4CDC-B671-ED6C9EF78D91}" type="datetime1">
              <a:rPr lang="en-US" smtClean="0"/>
              <a:t>8/26/2018</a:t>
            </a:fld>
            <a:endParaRPr lang="en-US"/>
          </a:p>
        </p:txBody>
      </p:sp>
      <p:sp>
        <p:nvSpPr>
          <p:cNvPr id="3" name="Footer Placeholder 2"/>
          <p:cNvSpPr>
            <a:spLocks noGrp="1"/>
          </p:cNvSpPr>
          <p:nvPr>
            <p:ph type="ftr" sz="quarter" idx="11"/>
          </p:nvPr>
        </p:nvSpPr>
        <p:spPr/>
        <p:txBody>
          <a:bodyPr/>
          <a:lstStyle/>
          <a:p>
            <a:r>
              <a:rPr lang="en-US" smtClean="0"/>
              <a:t>T. Armstead</a:t>
            </a:r>
            <a:endParaRPr lang="en-US"/>
          </a:p>
        </p:txBody>
      </p:sp>
      <p:sp>
        <p:nvSpPr>
          <p:cNvPr id="4" name="Slide Number Placeholder 3"/>
          <p:cNvSpPr>
            <a:spLocks noGrp="1"/>
          </p:cNvSpPr>
          <p:nvPr>
            <p:ph type="sldNum" sz="quarter" idx="12"/>
          </p:nvPr>
        </p:nvSpPr>
        <p:spPr/>
        <p:txBody>
          <a:bodyPr/>
          <a:lstStyle/>
          <a:p>
            <a:fld id="{DB22AE08-91FC-427C-82D3-367DAED9DD7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5AB2D4B-1671-431A-B2A9-0667C035C6A2}" type="datetime1">
              <a:rPr lang="en-US" smtClean="0"/>
              <a:t>8/26/2018</a:t>
            </a:fld>
            <a:endParaRPr lang="en-US"/>
          </a:p>
        </p:txBody>
      </p:sp>
      <p:sp>
        <p:nvSpPr>
          <p:cNvPr id="7" name="Slide Number Placeholder 6"/>
          <p:cNvSpPr>
            <a:spLocks noGrp="1"/>
          </p:cNvSpPr>
          <p:nvPr>
            <p:ph type="sldNum" sz="quarter" idx="12"/>
          </p:nvPr>
        </p:nvSpPr>
        <p:spPr/>
        <p:txBody>
          <a:bodyPr/>
          <a:lstStyle/>
          <a:p>
            <a:fld id="{DB22AE08-91FC-427C-82D3-367DAED9DD73}"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r>
              <a:rPr lang="en-US" smtClean="0"/>
              <a:t>T. Armstead</a:t>
            </a:r>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E86023-A133-4963-BA5C-F9ADB0A4AAEC}" type="datetime1">
              <a:rPr lang="en-US" smtClean="0"/>
              <a:t>8/26/2018</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r>
              <a:rPr lang="en-US" smtClean="0"/>
              <a:t>T. Armstead</a:t>
            </a:r>
            <a:endParaRPr lang="en-US"/>
          </a:p>
        </p:txBody>
      </p:sp>
      <p:sp>
        <p:nvSpPr>
          <p:cNvPr id="7" name="Slide Number Placeholder 6"/>
          <p:cNvSpPr>
            <a:spLocks noGrp="1"/>
          </p:cNvSpPr>
          <p:nvPr>
            <p:ph type="sldNum" sz="quarter" idx="12"/>
          </p:nvPr>
        </p:nvSpPr>
        <p:spPr/>
        <p:txBody>
          <a:bodyPr/>
          <a:lstStyle/>
          <a:p>
            <a:fld id="{DB22AE08-91FC-427C-82D3-367DAED9DD7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E9E4778-7D9D-403F-892D-E306D0C5562D}" type="datetime1">
              <a:rPr lang="en-US" smtClean="0"/>
              <a:t>8/26/2018</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en-US" smtClean="0"/>
              <a:t>T. Armstead</a:t>
            </a:r>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B22AE08-91FC-427C-82D3-367DAED9DD7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5400" b="1" dirty="0" smtClean="0"/>
              <a:t>Literary Criticism</a:t>
            </a:r>
            <a:endParaRPr lang="en-US" sz="5400" b="1" dirty="0"/>
          </a:p>
        </p:txBody>
      </p:sp>
      <p:sp>
        <p:nvSpPr>
          <p:cNvPr id="3" name="Subtitle 2"/>
          <p:cNvSpPr>
            <a:spLocks noGrp="1"/>
          </p:cNvSpPr>
          <p:nvPr>
            <p:ph type="subTitle" idx="1"/>
          </p:nvPr>
        </p:nvSpPr>
        <p:spPr/>
        <p:txBody>
          <a:bodyPr>
            <a:normAutofit lnSpcReduction="10000"/>
          </a:bodyPr>
          <a:lstStyle/>
          <a:p>
            <a:endParaRPr lang="en-US" dirty="0" smtClean="0"/>
          </a:p>
          <a:p>
            <a:r>
              <a:rPr lang="en-US" sz="2800" dirty="0" smtClean="0"/>
              <a:t>Looking Through the Lens</a:t>
            </a:r>
          </a:p>
          <a:p>
            <a:endParaRPr lang="en-US" dirty="0" smtClean="0"/>
          </a:p>
          <a:p>
            <a:endParaRPr lang="en-US" dirty="0"/>
          </a:p>
        </p:txBody>
      </p:sp>
      <p:pic>
        <p:nvPicPr>
          <p:cNvPr id="1026" name="Picture 2" descr="C:\Users\Tara\AppData\Local\Microsoft\Windows\Temporary Internet Files\Content.IE5\7OI2VGP6\MC90041194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676400"/>
            <a:ext cx="4176665" cy="2553077"/>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normAutofit/>
          </a:bodyPr>
          <a:lstStyle/>
          <a:p>
            <a:endParaRPr lang="en-US" sz="800" dirty="0"/>
          </a:p>
        </p:txBody>
      </p:sp>
    </p:spTree>
    <p:extLst>
      <p:ext uri="{BB962C8B-B14F-4D97-AF65-F5344CB8AC3E}">
        <p14:creationId xmlns:p14="http://schemas.microsoft.com/office/powerpoint/2010/main" val="2586021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68580" indent="0">
              <a:buNone/>
            </a:pPr>
            <a:r>
              <a:rPr lang="en-US" dirty="0"/>
              <a:t>Alone in the woods I felt</a:t>
            </a:r>
            <a:br>
              <a:rPr lang="en-US" dirty="0"/>
            </a:br>
            <a:r>
              <a:rPr lang="en-US" dirty="0"/>
              <a:t>The bitter hostility of the sky and the trees</a:t>
            </a:r>
            <a:br>
              <a:rPr lang="en-US" dirty="0"/>
            </a:br>
            <a:r>
              <a:rPr lang="en-US" dirty="0"/>
              <a:t>Nature has taught her creatures to hate</a:t>
            </a:r>
            <a:br>
              <a:rPr lang="en-US" dirty="0"/>
            </a:br>
            <a:r>
              <a:rPr lang="en-US" dirty="0"/>
              <a:t>Man that fusses and fumes</a:t>
            </a:r>
            <a:br>
              <a:rPr lang="en-US" dirty="0"/>
            </a:br>
            <a:r>
              <a:rPr lang="en-US" dirty="0"/>
              <a:t>Unquiet man</a:t>
            </a:r>
            <a:br>
              <a:rPr lang="en-US" dirty="0"/>
            </a:br>
            <a:r>
              <a:rPr lang="en-US" dirty="0"/>
              <a:t>As the sap rises in the trees</a:t>
            </a:r>
            <a:br>
              <a:rPr lang="en-US" dirty="0"/>
            </a:br>
            <a:r>
              <a:rPr lang="en-US" dirty="0"/>
              <a:t>As the sap paints the trees a violent green</a:t>
            </a:r>
            <a:br>
              <a:rPr lang="en-US" dirty="0"/>
            </a:br>
            <a:r>
              <a:rPr lang="en-US" dirty="0"/>
              <a:t>So rises the wrath of Nature's creatures</a:t>
            </a:r>
            <a:br>
              <a:rPr lang="en-US" dirty="0"/>
            </a:br>
            <a:r>
              <a:rPr lang="en-US" dirty="0"/>
              <a:t>At man</a:t>
            </a:r>
            <a:br>
              <a:rPr lang="en-US" dirty="0"/>
            </a:br>
            <a:r>
              <a:rPr lang="en-US" dirty="0"/>
              <a:t>So paints the face of Nature a violent green.</a:t>
            </a:r>
            <a:br>
              <a:rPr lang="en-US" dirty="0"/>
            </a:br>
            <a:r>
              <a:rPr lang="en-US" dirty="0"/>
              <a:t>Nature is sick at man</a:t>
            </a:r>
            <a:br>
              <a:rPr lang="en-US" dirty="0"/>
            </a:br>
            <a:r>
              <a:rPr lang="en-US" dirty="0"/>
              <a:t>Sick at his fuss and fume</a:t>
            </a:r>
            <a:br>
              <a:rPr lang="en-US" dirty="0"/>
            </a:br>
            <a:r>
              <a:rPr lang="en-US" dirty="0"/>
              <a:t>Sick at his agonies</a:t>
            </a:r>
            <a:br>
              <a:rPr lang="en-US" dirty="0"/>
            </a:br>
            <a:r>
              <a:rPr lang="en-US" dirty="0"/>
              <a:t>Sick at his gaudy mind</a:t>
            </a:r>
            <a:br>
              <a:rPr lang="en-US" dirty="0"/>
            </a:br>
            <a:r>
              <a:rPr lang="en-US" dirty="0"/>
              <a:t>That drives his body</a:t>
            </a:r>
            <a:br>
              <a:rPr lang="en-US" dirty="0"/>
            </a:br>
            <a:r>
              <a:rPr lang="en-US" dirty="0"/>
              <a:t>Ever more quickly</a:t>
            </a:r>
            <a:br>
              <a:rPr lang="en-US" dirty="0"/>
            </a:br>
            <a:r>
              <a:rPr lang="en-US" dirty="0"/>
              <a:t>More and more</a:t>
            </a:r>
            <a:br>
              <a:rPr lang="en-US" dirty="0"/>
            </a:br>
            <a:r>
              <a:rPr lang="en-US" dirty="0"/>
              <a:t>In the wrong direction. </a:t>
            </a:r>
          </a:p>
          <a:p>
            <a:pPr marL="68580" indent="0">
              <a:buNone/>
            </a:pPr>
            <a:endParaRPr lang="en-US" dirty="0"/>
          </a:p>
        </p:txBody>
      </p:sp>
      <p:sp>
        <p:nvSpPr>
          <p:cNvPr id="3" name="Title 2"/>
          <p:cNvSpPr>
            <a:spLocks noGrp="1"/>
          </p:cNvSpPr>
          <p:nvPr>
            <p:ph type="title"/>
          </p:nvPr>
        </p:nvSpPr>
        <p:spPr>
          <a:xfrm>
            <a:off x="4745866" y="3429000"/>
            <a:ext cx="3304572" cy="2362200"/>
          </a:xfrm>
        </p:spPr>
        <p:txBody>
          <a:bodyPr>
            <a:normAutofit fontScale="90000"/>
          </a:bodyPr>
          <a:lstStyle/>
          <a:p>
            <a:r>
              <a:rPr lang="en-US" sz="1800" dirty="0" smtClean="0"/>
              <a:t>1. The first thing the speaker does is mention that s/he is alone. Does the speaker subconsciously wish someone was there to share this experience?</a:t>
            </a:r>
            <a:br>
              <a:rPr lang="en-US" sz="1800" dirty="0" smtClean="0"/>
            </a:br>
            <a:r>
              <a:rPr lang="en-US" sz="1800" dirty="0"/>
              <a:t/>
            </a:r>
            <a:br>
              <a:rPr lang="en-US" sz="1800" dirty="0"/>
            </a:br>
            <a:r>
              <a:rPr lang="en-US" sz="1800" dirty="0" smtClean="0"/>
              <a:t>2. Is Nature’s bitter hostility really a cover for jealousy? After all, man is presented as out of control, and Nature is too weak to stop it.</a:t>
            </a:r>
            <a:br>
              <a:rPr lang="en-US" sz="1800" dirty="0" smtClean="0"/>
            </a:br>
            <a:r>
              <a:rPr lang="en-US" sz="1800" dirty="0"/>
              <a:t/>
            </a:r>
            <a:br>
              <a:rPr lang="en-US" sz="1800" dirty="0"/>
            </a:br>
            <a:r>
              <a:rPr lang="en-US" sz="1800" dirty="0" smtClean="0"/>
              <a:t>3. How does the speaker “feel” the hostility of the sky and trees? </a:t>
            </a:r>
            <a:br>
              <a:rPr lang="en-US" sz="1800" dirty="0" smtClean="0"/>
            </a:br>
            <a:r>
              <a:rPr lang="en-US" sz="1800" dirty="0"/>
              <a:t/>
            </a:r>
            <a:br>
              <a:rPr lang="en-US" sz="1800" dirty="0"/>
            </a:br>
            <a:r>
              <a:rPr lang="en-US" sz="1800" dirty="0" smtClean="0"/>
              <a:t>4. Does the reader sub-consciously desire to be less materialistic and thus accepts the insults to humanity.</a:t>
            </a:r>
            <a:endParaRPr lang="en-US" sz="1800" dirty="0"/>
          </a:p>
        </p:txBody>
      </p:sp>
      <p:sp>
        <p:nvSpPr>
          <p:cNvPr id="4" name="Text Placeholder 3"/>
          <p:cNvSpPr>
            <a:spLocks noGrp="1"/>
          </p:cNvSpPr>
          <p:nvPr>
            <p:ph type="body" sz="half" idx="2"/>
          </p:nvPr>
        </p:nvSpPr>
        <p:spPr/>
        <p:txBody>
          <a:bodyPr/>
          <a:lstStyle/>
          <a:p>
            <a:endParaRPr lang="en-US" dirty="0"/>
          </a:p>
        </p:txBody>
      </p:sp>
      <p:sp>
        <p:nvSpPr>
          <p:cNvPr id="5" name="Rectangle 4"/>
          <p:cNvSpPr/>
          <p:nvPr/>
        </p:nvSpPr>
        <p:spPr>
          <a:xfrm>
            <a:off x="4648200" y="152400"/>
            <a:ext cx="3505200" cy="830997"/>
          </a:xfrm>
          <a:prstGeom prst="rect">
            <a:avLst/>
          </a:prstGeom>
        </p:spPr>
        <p:txBody>
          <a:bodyPr wrap="square">
            <a:spAutoFit/>
          </a:bodyPr>
          <a:lstStyle/>
          <a:p>
            <a:r>
              <a:rPr lang="en-US" sz="2400" b="1" dirty="0" smtClean="0">
                <a:solidFill>
                  <a:schemeClr val="bg1"/>
                </a:solidFill>
              </a:rPr>
              <a:t>  Psycho-Analytic </a:t>
            </a:r>
          </a:p>
          <a:p>
            <a:r>
              <a:rPr lang="en-US" sz="2400" b="1" dirty="0" smtClean="0">
                <a:solidFill>
                  <a:schemeClr val="bg1"/>
                </a:solidFill>
              </a:rPr>
              <a:t>R</a:t>
            </a:r>
            <a:endParaRPr lang="en-US" sz="2400" b="1" dirty="0">
              <a:solidFill>
                <a:schemeClr val="bg1"/>
              </a:solidFill>
            </a:endParaRPr>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7641231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609600"/>
            <a:ext cx="3505200" cy="5638799"/>
          </a:xfrm>
        </p:spPr>
        <p:txBody>
          <a:bodyPr>
            <a:normAutofit fontScale="92500"/>
          </a:bodyPr>
          <a:lstStyle/>
          <a:p>
            <a:pPr marL="68580" indent="0">
              <a:buNone/>
            </a:pPr>
            <a:r>
              <a:rPr lang="en-US" dirty="0" smtClean="0"/>
              <a:t>Looks at social class: of the author and in the work.</a:t>
            </a:r>
          </a:p>
          <a:p>
            <a:pPr marL="68580" indent="0">
              <a:buNone/>
            </a:pPr>
            <a:endParaRPr lang="en-US" dirty="0"/>
          </a:p>
          <a:p>
            <a:pPr marL="68580" indent="0">
              <a:buNone/>
            </a:pPr>
            <a:r>
              <a:rPr lang="en-US" dirty="0" smtClean="0"/>
              <a:t>What values of the status quo does reinforce or subvert?</a:t>
            </a:r>
          </a:p>
          <a:p>
            <a:pPr marL="68580" indent="0">
              <a:buNone/>
            </a:pPr>
            <a:endParaRPr lang="en-US" dirty="0" smtClean="0"/>
          </a:p>
          <a:p>
            <a:pPr marL="68580" indent="0">
              <a:buNone/>
            </a:pPr>
            <a:r>
              <a:rPr lang="en-US" dirty="0" smtClean="0"/>
              <a:t>What socio-economic conflicts can be discerned?</a:t>
            </a:r>
          </a:p>
          <a:p>
            <a:pPr marL="68580" indent="0">
              <a:buNone/>
            </a:pPr>
            <a:endParaRPr lang="en-US" dirty="0"/>
          </a:p>
          <a:p>
            <a:pPr marL="68580" indent="0">
              <a:buNone/>
            </a:pPr>
            <a:r>
              <a:rPr lang="en-US" dirty="0" smtClean="0"/>
              <a:t>Whose work is exploited and who gains from the exploitation?</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Title 3"/>
          <p:cNvSpPr>
            <a:spLocks noGrp="1"/>
          </p:cNvSpPr>
          <p:nvPr>
            <p:ph type="title"/>
          </p:nvPr>
        </p:nvSpPr>
        <p:spPr>
          <a:xfrm>
            <a:off x="4724400" y="838200"/>
            <a:ext cx="3304572" cy="1463153"/>
          </a:xfrm>
        </p:spPr>
        <p:txBody>
          <a:bodyPr/>
          <a:lstStyle/>
          <a:p>
            <a:r>
              <a:rPr lang="en-US" dirty="0" smtClean="0"/>
              <a:t>Marxist Criticism</a:t>
            </a:r>
            <a:endParaRPr lang="en-US" dirty="0"/>
          </a:p>
        </p:txBody>
      </p:sp>
      <p:sp>
        <p:nvSpPr>
          <p:cNvPr id="5" name="Text Placeholder 4"/>
          <p:cNvSpPr>
            <a:spLocks noGrp="1"/>
          </p:cNvSpPr>
          <p:nvPr>
            <p:ph type="body" sz="half" idx="2"/>
          </p:nvPr>
        </p:nvSpPr>
        <p:spPr>
          <a:xfrm>
            <a:off x="4736592" y="2438400"/>
            <a:ext cx="3298784" cy="3216498"/>
          </a:xfrm>
        </p:spPr>
        <p:txBody>
          <a:bodyPr/>
          <a:lstStyle/>
          <a:p>
            <a:r>
              <a:rPr lang="en-US" dirty="0" smtClean="0"/>
              <a:t>This </a:t>
            </a:r>
            <a:r>
              <a:rPr lang="en-US" dirty="0"/>
              <a:t>school concerns itself with class differences, economic and otherwise, as well as the implications and complications of the capitalist system: "Marxism attempts to reveal the ways in which our socioeconomic system is the ultimate source of our experience" (Tyson 277).</a:t>
            </a:r>
          </a:p>
        </p:txBody>
      </p:sp>
    </p:spTree>
    <p:extLst>
      <p:ext uri="{BB962C8B-B14F-4D97-AF65-F5344CB8AC3E}">
        <p14:creationId xmlns:p14="http://schemas.microsoft.com/office/powerpoint/2010/main" val="15843081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68580" indent="0">
              <a:buNone/>
            </a:pPr>
            <a:r>
              <a:rPr lang="en-US" dirty="0"/>
              <a:t>Alone in the woods I </a:t>
            </a:r>
            <a:r>
              <a:rPr lang="en-US" dirty="0" smtClean="0"/>
              <a:t>felt</a:t>
            </a:r>
            <a:r>
              <a:rPr lang="en-US" dirty="0"/>
              <a:t/>
            </a:r>
            <a:br>
              <a:rPr lang="en-US" dirty="0"/>
            </a:br>
            <a:r>
              <a:rPr lang="en-US" dirty="0"/>
              <a:t>The bitter hostility of the sky and the trees</a:t>
            </a:r>
            <a:br>
              <a:rPr lang="en-US" dirty="0"/>
            </a:br>
            <a:r>
              <a:rPr lang="en-US" dirty="0"/>
              <a:t>Nature has taught her creatures to hate</a:t>
            </a:r>
            <a:br>
              <a:rPr lang="en-US" dirty="0"/>
            </a:br>
            <a:r>
              <a:rPr lang="en-US" dirty="0"/>
              <a:t>Man that fusses and fumes</a:t>
            </a:r>
            <a:br>
              <a:rPr lang="en-US" dirty="0"/>
            </a:br>
            <a:r>
              <a:rPr lang="en-US" dirty="0"/>
              <a:t>Unquiet man</a:t>
            </a:r>
            <a:br>
              <a:rPr lang="en-US" dirty="0"/>
            </a:br>
            <a:r>
              <a:rPr lang="en-US" dirty="0"/>
              <a:t>As the sap rises in the trees</a:t>
            </a:r>
            <a:br>
              <a:rPr lang="en-US" dirty="0"/>
            </a:br>
            <a:r>
              <a:rPr lang="en-US" dirty="0"/>
              <a:t>As the sap paints the trees a violent green</a:t>
            </a:r>
            <a:br>
              <a:rPr lang="en-US" dirty="0"/>
            </a:br>
            <a:r>
              <a:rPr lang="en-US" dirty="0"/>
              <a:t>So rises the wrath of Nature's creatures</a:t>
            </a:r>
            <a:br>
              <a:rPr lang="en-US" dirty="0"/>
            </a:br>
            <a:r>
              <a:rPr lang="en-US" dirty="0"/>
              <a:t>At man</a:t>
            </a:r>
            <a:br>
              <a:rPr lang="en-US" dirty="0"/>
            </a:br>
            <a:r>
              <a:rPr lang="en-US" dirty="0"/>
              <a:t>So paints the face of Nature a violent green.</a:t>
            </a:r>
            <a:br>
              <a:rPr lang="en-US" dirty="0"/>
            </a:br>
            <a:r>
              <a:rPr lang="en-US" dirty="0"/>
              <a:t>Nature is sick at man</a:t>
            </a:r>
            <a:br>
              <a:rPr lang="en-US" dirty="0"/>
            </a:br>
            <a:r>
              <a:rPr lang="en-US" dirty="0"/>
              <a:t>Sick at his fuss and fume</a:t>
            </a:r>
            <a:br>
              <a:rPr lang="en-US" dirty="0"/>
            </a:br>
            <a:r>
              <a:rPr lang="en-US" dirty="0"/>
              <a:t>Sick at his agonies</a:t>
            </a:r>
            <a:br>
              <a:rPr lang="en-US" dirty="0"/>
            </a:br>
            <a:r>
              <a:rPr lang="en-US" dirty="0"/>
              <a:t>Sick at his gaudy mind</a:t>
            </a:r>
            <a:br>
              <a:rPr lang="en-US" dirty="0"/>
            </a:br>
            <a:r>
              <a:rPr lang="en-US" dirty="0"/>
              <a:t>That drives his body</a:t>
            </a:r>
            <a:br>
              <a:rPr lang="en-US" dirty="0"/>
            </a:br>
            <a:r>
              <a:rPr lang="en-US" dirty="0"/>
              <a:t>Ever more quickly</a:t>
            </a:r>
            <a:br>
              <a:rPr lang="en-US" dirty="0"/>
            </a:br>
            <a:r>
              <a:rPr lang="en-US" dirty="0"/>
              <a:t>More and more</a:t>
            </a:r>
            <a:br>
              <a:rPr lang="en-US" dirty="0"/>
            </a:br>
            <a:r>
              <a:rPr lang="en-US" dirty="0"/>
              <a:t>In the wrong direction. </a:t>
            </a:r>
          </a:p>
          <a:p>
            <a:pPr marL="68580" indent="0">
              <a:buNone/>
            </a:pPr>
            <a:endParaRPr lang="en-US" dirty="0"/>
          </a:p>
        </p:txBody>
      </p:sp>
      <p:sp>
        <p:nvSpPr>
          <p:cNvPr id="3" name="Title 2"/>
          <p:cNvSpPr>
            <a:spLocks noGrp="1"/>
          </p:cNvSpPr>
          <p:nvPr>
            <p:ph type="title"/>
          </p:nvPr>
        </p:nvSpPr>
        <p:spPr>
          <a:xfrm>
            <a:off x="4745866" y="6019800"/>
            <a:ext cx="3304572" cy="76200"/>
          </a:xfrm>
        </p:spPr>
        <p:txBody>
          <a:bodyPr>
            <a:normAutofit fontScale="90000"/>
          </a:bodyPr>
          <a:lstStyle/>
          <a:p>
            <a:r>
              <a:rPr lang="en-US" sz="1800" dirty="0" smtClean="0"/>
              <a:t>1. Who benefits if one accepts the premise that nature is angry with humans for being unhappy with their journeys in the “wrong direction?”  Who benefits from a return to earth?</a:t>
            </a:r>
            <a:br>
              <a:rPr lang="en-US" sz="1800" dirty="0" smtClean="0"/>
            </a:br>
            <a:r>
              <a:rPr lang="en-US" sz="1800" dirty="0" smtClean="0"/>
              <a:t>2. It seems to suggest the right direction is to be at one with nature and not exploitive of it.</a:t>
            </a:r>
            <a:br>
              <a:rPr lang="en-US" sz="1800" dirty="0" smtClean="0"/>
            </a:br>
            <a:r>
              <a:rPr lang="en-US" sz="1800" dirty="0" smtClean="0"/>
              <a:t>3. Has capitalism and materialism caused this “wrath” in “nature’s creatures”?</a:t>
            </a:r>
            <a:r>
              <a:rPr lang="en-US" sz="1800" dirty="0"/>
              <a:t> </a:t>
            </a:r>
            <a:r>
              <a:rPr lang="en-US" sz="1800" dirty="0" smtClean="0"/>
              <a:t>Would a cessation of capitalism make us more healthy and at one with nature?</a:t>
            </a:r>
            <a:br>
              <a:rPr lang="en-US" sz="1800" dirty="0" smtClean="0"/>
            </a:br>
            <a:r>
              <a:rPr lang="en-US" sz="1800" dirty="0" smtClean="0"/>
              <a:t>3. Has our social economic situation detached from our ties with nature? Is our “body” – our most basic biological, natural selves unhealthy in this socio-economic system?</a:t>
            </a:r>
            <a:endParaRPr lang="en-US" sz="1800" dirty="0"/>
          </a:p>
        </p:txBody>
      </p:sp>
      <p:sp>
        <p:nvSpPr>
          <p:cNvPr id="4" name="Text Placeholder 3"/>
          <p:cNvSpPr>
            <a:spLocks noGrp="1"/>
          </p:cNvSpPr>
          <p:nvPr>
            <p:ph type="body" sz="half" idx="2"/>
          </p:nvPr>
        </p:nvSpPr>
        <p:spPr>
          <a:xfrm>
            <a:off x="4776592" y="6096000"/>
            <a:ext cx="3298784" cy="45719"/>
          </a:xfrm>
        </p:spPr>
        <p:txBody>
          <a:bodyPr>
            <a:normAutofit fontScale="25000" lnSpcReduction="20000"/>
          </a:bodyPr>
          <a:lstStyle/>
          <a:p>
            <a:endParaRPr lang="en-US" dirty="0"/>
          </a:p>
        </p:txBody>
      </p:sp>
      <p:sp>
        <p:nvSpPr>
          <p:cNvPr id="5" name="Rectangle 4"/>
          <p:cNvSpPr/>
          <p:nvPr/>
        </p:nvSpPr>
        <p:spPr>
          <a:xfrm>
            <a:off x="4800600" y="152400"/>
            <a:ext cx="2956259" cy="461665"/>
          </a:xfrm>
          <a:prstGeom prst="rect">
            <a:avLst/>
          </a:prstGeom>
        </p:spPr>
        <p:txBody>
          <a:bodyPr wrap="none">
            <a:spAutoFit/>
          </a:bodyPr>
          <a:lstStyle/>
          <a:p>
            <a:r>
              <a:rPr lang="en-US" sz="2400" b="1" dirty="0" smtClean="0">
                <a:solidFill>
                  <a:schemeClr val="bg1"/>
                </a:solidFill>
              </a:rPr>
              <a:t>  Marxist Reactions</a:t>
            </a:r>
            <a:endParaRPr lang="en-US" sz="2400" b="1" dirty="0">
              <a:solidFill>
                <a:schemeClr val="bg1"/>
              </a:solidFill>
            </a:endParaRPr>
          </a:p>
        </p:txBody>
      </p:sp>
      <p:sp>
        <p:nvSpPr>
          <p:cNvPr id="6" name="Footer Placeholder 5"/>
          <p:cNvSpPr>
            <a:spLocks noGrp="1"/>
          </p:cNvSpPr>
          <p:nvPr>
            <p:ph type="ftr" sz="quarter" idx="11"/>
          </p:nvPr>
        </p:nvSpPr>
        <p:spPr>
          <a:xfrm flipV="1">
            <a:off x="4641448" y="6089960"/>
            <a:ext cx="3493664" cy="45719"/>
          </a:xfrm>
        </p:spPr>
        <p:txBody>
          <a:bodyPr>
            <a:normAutofit fontScale="25000" lnSpcReduction="20000"/>
          </a:bodyPr>
          <a:lstStyle/>
          <a:p>
            <a:endParaRPr lang="en-US" dirty="0"/>
          </a:p>
        </p:txBody>
      </p:sp>
    </p:spTree>
    <p:extLst>
      <p:ext uri="{BB962C8B-B14F-4D97-AF65-F5344CB8AC3E}">
        <p14:creationId xmlns:p14="http://schemas.microsoft.com/office/powerpoint/2010/main" val="28018221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856526"/>
            <a:ext cx="3505200" cy="5468073"/>
          </a:xfrm>
        </p:spPr>
        <p:txBody>
          <a:bodyPr>
            <a:normAutofit/>
          </a:bodyPr>
          <a:lstStyle/>
          <a:p>
            <a:r>
              <a:rPr lang="en-US" dirty="0" smtClean="0"/>
              <a:t>Seeks archetypal patterns, situations, characters </a:t>
            </a:r>
          </a:p>
          <a:p>
            <a:r>
              <a:rPr lang="en-US" dirty="0" smtClean="0"/>
              <a:t>Asks how these add meaning to a work </a:t>
            </a:r>
          </a:p>
          <a:p>
            <a:r>
              <a:rPr lang="en-US" dirty="0" smtClean="0"/>
              <a:t>Examines how archetypes, symbols, myths are used by an author.</a:t>
            </a:r>
          </a:p>
          <a:p>
            <a:r>
              <a:rPr lang="en-US" dirty="0" smtClean="0"/>
              <a:t>Tries to discover the universal truths these archetypes and myths help reinforce.</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Title 3"/>
          <p:cNvSpPr>
            <a:spLocks noGrp="1"/>
          </p:cNvSpPr>
          <p:nvPr>
            <p:ph type="title"/>
          </p:nvPr>
        </p:nvSpPr>
        <p:spPr>
          <a:xfrm>
            <a:off x="4730804" y="890687"/>
            <a:ext cx="3304572" cy="480914"/>
          </a:xfrm>
        </p:spPr>
        <p:txBody>
          <a:bodyPr>
            <a:normAutofit fontScale="90000"/>
          </a:bodyPr>
          <a:lstStyle/>
          <a:p>
            <a:r>
              <a:rPr lang="en-US" dirty="0" smtClean="0"/>
              <a:t>Archetypal/</a:t>
            </a:r>
            <a:br>
              <a:rPr lang="en-US" dirty="0" smtClean="0"/>
            </a:br>
            <a:r>
              <a:rPr lang="en-US" dirty="0" smtClean="0"/>
              <a:t>Mythological</a:t>
            </a:r>
            <a:endParaRPr lang="en-US" dirty="0"/>
          </a:p>
        </p:txBody>
      </p:sp>
      <p:sp>
        <p:nvSpPr>
          <p:cNvPr id="5" name="Text Placeholder 4"/>
          <p:cNvSpPr>
            <a:spLocks noGrp="1"/>
          </p:cNvSpPr>
          <p:nvPr>
            <p:ph type="body" sz="half" idx="2"/>
          </p:nvPr>
        </p:nvSpPr>
        <p:spPr>
          <a:xfrm>
            <a:off x="4736592" y="1676400"/>
            <a:ext cx="3298784" cy="4413560"/>
          </a:xfrm>
        </p:spPr>
        <p:txBody>
          <a:bodyPr>
            <a:normAutofit/>
          </a:bodyPr>
          <a:lstStyle/>
          <a:p>
            <a:pPr marL="285750" indent="-285750">
              <a:buFont typeface="Arial" panose="020B0604020202020204" pitchFamily="34" charset="0"/>
              <a:buChar char="•"/>
            </a:pPr>
            <a:r>
              <a:rPr lang="en-US" sz="1800" dirty="0" smtClean="0"/>
              <a:t>Argues </a:t>
            </a:r>
            <a:r>
              <a:rPr lang="en-US" sz="1800" dirty="0"/>
              <a:t>that archetypes determine the form and function of literary works, that a text's meaning is shaped by cultural and psychological myths. </a:t>
            </a:r>
            <a:endParaRPr lang="en-US" sz="1800" dirty="0" smtClean="0"/>
          </a:p>
          <a:p>
            <a:pPr marL="285750" indent="-285750">
              <a:buFont typeface="Arial" panose="020B0604020202020204" pitchFamily="34" charset="0"/>
              <a:buChar char="•"/>
            </a:pPr>
            <a:r>
              <a:rPr lang="en-US" sz="1800" dirty="0" smtClean="0"/>
              <a:t>Archetypes </a:t>
            </a:r>
            <a:r>
              <a:rPr lang="en-US" sz="1800" dirty="0"/>
              <a:t>are the unknowable basic forms personified or concretized in recurring images, symbols, or patterns </a:t>
            </a:r>
            <a:r>
              <a:rPr lang="en-US" sz="1800" dirty="0" smtClean="0"/>
              <a:t>--</a:t>
            </a:r>
            <a:r>
              <a:rPr lang="en-US" sz="1800" dirty="0"/>
              <a:t>all laden with meaning already when employed in a particular work.</a:t>
            </a:r>
          </a:p>
        </p:txBody>
      </p:sp>
      <p:sp>
        <p:nvSpPr>
          <p:cNvPr id="6"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777777"/>
                </a:solidFill>
                <a:effectLst/>
                <a:latin typeface="normal arial"/>
              </a:rPr>
              <a:t>ellis.joseph513@gmail.com</a:t>
            </a:r>
            <a:r>
              <a:rPr kumimoji="0" lang="en-US" altLang="en-US" sz="800" b="0" i="0" u="none" strike="noStrike" cap="none" normalizeH="0" baseline="0" smtClean="0">
                <a:ln>
                  <a:noFill/>
                </a:ln>
                <a:solidFill>
                  <a:schemeClr val="tx1"/>
                </a:solidFill>
                <a:effectLst/>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040975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609600"/>
            <a:ext cx="3505200" cy="5397661"/>
          </a:xfrm>
        </p:spPr>
        <p:txBody>
          <a:bodyPr>
            <a:normAutofit fontScale="70000" lnSpcReduction="20000"/>
          </a:bodyPr>
          <a:lstStyle/>
          <a:p>
            <a:pPr marL="68580" indent="0">
              <a:buNone/>
            </a:pPr>
            <a:endParaRPr lang="en-US" dirty="0" smtClean="0"/>
          </a:p>
          <a:p>
            <a:pPr marL="68580" indent="0">
              <a:buNone/>
            </a:pPr>
            <a:r>
              <a:rPr lang="en-US" dirty="0" smtClean="0"/>
              <a:t>Alone </a:t>
            </a:r>
            <a:r>
              <a:rPr lang="en-US" dirty="0"/>
              <a:t>in the woods I felt</a:t>
            </a:r>
            <a:br>
              <a:rPr lang="en-US" dirty="0"/>
            </a:br>
            <a:r>
              <a:rPr lang="en-US" dirty="0"/>
              <a:t>The bitter hostility of the sky and the trees</a:t>
            </a:r>
            <a:br>
              <a:rPr lang="en-US" dirty="0"/>
            </a:br>
            <a:r>
              <a:rPr lang="en-US" dirty="0"/>
              <a:t>Nature has taught her creatures to hate</a:t>
            </a:r>
            <a:br>
              <a:rPr lang="en-US" dirty="0"/>
            </a:br>
            <a:r>
              <a:rPr lang="en-US" dirty="0"/>
              <a:t>Man that fusses and fumes</a:t>
            </a:r>
            <a:br>
              <a:rPr lang="en-US" dirty="0"/>
            </a:br>
            <a:r>
              <a:rPr lang="en-US" dirty="0"/>
              <a:t>Unquiet man</a:t>
            </a:r>
            <a:br>
              <a:rPr lang="en-US" dirty="0"/>
            </a:br>
            <a:r>
              <a:rPr lang="en-US" dirty="0"/>
              <a:t>As the sap rises in the trees</a:t>
            </a:r>
            <a:br>
              <a:rPr lang="en-US" dirty="0"/>
            </a:br>
            <a:r>
              <a:rPr lang="en-US" dirty="0"/>
              <a:t>As the sap paints the trees a violent green</a:t>
            </a:r>
            <a:br>
              <a:rPr lang="en-US" dirty="0"/>
            </a:br>
            <a:r>
              <a:rPr lang="en-US" dirty="0"/>
              <a:t>So rises the wrath of Nature's creatures</a:t>
            </a:r>
            <a:br>
              <a:rPr lang="en-US" dirty="0"/>
            </a:br>
            <a:r>
              <a:rPr lang="en-US" dirty="0"/>
              <a:t>At man</a:t>
            </a:r>
            <a:br>
              <a:rPr lang="en-US" dirty="0"/>
            </a:br>
            <a:r>
              <a:rPr lang="en-US" dirty="0"/>
              <a:t>So paints the face of Nature a violent green.</a:t>
            </a:r>
            <a:br>
              <a:rPr lang="en-US" dirty="0"/>
            </a:br>
            <a:r>
              <a:rPr lang="en-US" dirty="0"/>
              <a:t>Nature is sick at man</a:t>
            </a:r>
            <a:br>
              <a:rPr lang="en-US" dirty="0"/>
            </a:br>
            <a:r>
              <a:rPr lang="en-US" dirty="0"/>
              <a:t>Sick at his fuss and fume</a:t>
            </a:r>
            <a:br>
              <a:rPr lang="en-US" dirty="0"/>
            </a:br>
            <a:r>
              <a:rPr lang="en-US" dirty="0"/>
              <a:t>Sick at his agonies</a:t>
            </a:r>
            <a:br>
              <a:rPr lang="en-US" dirty="0"/>
            </a:br>
            <a:r>
              <a:rPr lang="en-US" dirty="0"/>
              <a:t>Sick at his gaudy mind</a:t>
            </a:r>
            <a:br>
              <a:rPr lang="en-US" dirty="0"/>
            </a:br>
            <a:r>
              <a:rPr lang="en-US" dirty="0"/>
              <a:t>That drives his body</a:t>
            </a:r>
            <a:br>
              <a:rPr lang="en-US" dirty="0"/>
            </a:br>
            <a:r>
              <a:rPr lang="en-US" dirty="0"/>
              <a:t>Ever more quickly</a:t>
            </a:r>
            <a:br>
              <a:rPr lang="en-US" dirty="0"/>
            </a:br>
            <a:r>
              <a:rPr lang="en-US" dirty="0"/>
              <a:t>More and more</a:t>
            </a:r>
            <a:br>
              <a:rPr lang="en-US" dirty="0"/>
            </a:br>
            <a:r>
              <a:rPr lang="en-US" dirty="0"/>
              <a:t>In the wrong direction. </a:t>
            </a:r>
          </a:p>
          <a:p>
            <a:pPr marL="68580" indent="0">
              <a:buNone/>
            </a:pPr>
            <a:endParaRPr lang="en-US" dirty="0"/>
          </a:p>
        </p:txBody>
      </p:sp>
      <p:sp>
        <p:nvSpPr>
          <p:cNvPr id="3" name="Title 2"/>
          <p:cNvSpPr>
            <a:spLocks noGrp="1"/>
          </p:cNvSpPr>
          <p:nvPr>
            <p:ph type="title"/>
          </p:nvPr>
        </p:nvSpPr>
        <p:spPr>
          <a:xfrm>
            <a:off x="4572000" y="685800"/>
            <a:ext cx="3657600" cy="5334000"/>
          </a:xfrm>
        </p:spPr>
        <p:txBody>
          <a:bodyPr>
            <a:noAutofit/>
          </a:bodyPr>
          <a:lstStyle/>
          <a:p>
            <a:r>
              <a:rPr lang="en-US" sz="2000" dirty="0" smtClean="0"/>
              <a:t>1. Nature as woman personified a common archetype. (Earth mother)</a:t>
            </a:r>
            <a:br>
              <a:rPr lang="en-US" sz="2000" dirty="0" smtClean="0"/>
            </a:br>
            <a:r>
              <a:rPr lang="en-US" sz="2000" dirty="0"/>
              <a:t/>
            </a:r>
            <a:br>
              <a:rPr lang="en-US" sz="2000" dirty="0"/>
            </a:br>
            <a:r>
              <a:rPr lang="en-US" sz="2000" dirty="0" smtClean="0"/>
              <a:t>2. The typical situation is of nature as nurturer, but here nature is angry? Does this counter her life giving aspect? Why or why not?</a:t>
            </a:r>
            <a:r>
              <a:rPr lang="en-US" sz="2000" dirty="0"/>
              <a:t/>
            </a:r>
            <a:br>
              <a:rPr lang="en-US" sz="2000" dirty="0"/>
            </a:br>
            <a:r>
              <a:rPr lang="en-US" sz="2000" dirty="0" smtClean="0"/>
              <a:t>3. Is this an archetypal fall—marking the decline of human innocence and purity?</a:t>
            </a:r>
            <a:br>
              <a:rPr lang="en-US" sz="2000" dirty="0" smtClean="0"/>
            </a:br>
            <a:r>
              <a:rPr lang="en-US" sz="2000" dirty="0" smtClean="0"/>
              <a:t>4. Does allusion to the fall help the author illuminate man’s sins against nature?</a:t>
            </a:r>
            <a:endParaRPr lang="en-US" sz="2000" dirty="0"/>
          </a:p>
        </p:txBody>
      </p:sp>
      <p:sp>
        <p:nvSpPr>
          <p:cNvPr id="4" name="Text Placeholder 3"/>
          <p:cNvSpPr>
            <a:spLocks noGrp="1"/>
          </p:cNvSpPr>
          <p:nvPr>
            <p:ph type="body" sz="half" idx="2"/>
          </p:nvPr>
        </p:nvSpPr>
        <p:spPr>
          <a:xfrm>
            <a:off x="4736592" y="5609178"/>
            <a:ext cx="3298784" cy="45719"/>
          </a:xfrm>
        </p:spPr>
        <p:txBody>
          <a:bodyPr>
            <a:normAutofit fontScale="25000" lnSpcReduction="20000"/>
          </a:bodyPr>
          <a:lstStyle/>
          <a:p>
            <a:endParaRPr lang="en-US" dirty="0"/>
          </a:p>
        </p:txBody>
      </p:sp>
      <p:sp>
        <p:nvSpPr>
          <p:cNvPr id="5" name="Rectangle 4"/>
          <p:cNvSpPr/>
          <p:nvPr/>
        </p:nvSpPr>
        <p:spPr>
          <a:xfrm>
            <a:off x="4724400" y="76200"/>
            <a:ext cx="1840568" cy="461665"/>
          </a:xfrm>
          <a:prstGeom prst="rect">
            <a:avLst/>
          </a:prstGeom>
        </p:spPr>
        <p:txBody>
          <a:bodyPr wrap="none">
            <a:spAutoFit/>
          </a:bodyPr>
          <a:lstStyle/>
          <a:p>
            <a:r>
              <a:rPr lang="en-US" sz="2400" b="1" dirty="0" smtClean="0">
                <a:solidFill>
                  <a:schemeClr val="bg1"/>
                </a:solidFill>
              </a:rPr>
              <a:t>Archetypal</a:t>
            </a:r>
            <a:endParaRPr lang="en-US" sz="2400" b="1" dirty="0">
              <a:solidFill>
                <a:schemeClr val="bg1"/>
              </a:solidFill>
            </a:endParaRPr>
          </a:p>
        </p:txBody>
      </p:sp>
      <p:sp>
        <p:nvSpPr>
          <p:cNvPr id="6" name="Footer Placeholder 5"/>
          <p:cNvSpPr>
            <a:spLocks noGrp="1"/>
          </p:cNvSpPr>
          <p:nvPr>
            <p:ph type="ftr" sz="quarter" idx="11"/>
          </p:nvPr>
        </p:nvSpPr>
        <p:spPr>
          <a:xfrm flipV="1">
            <a:off x="5257800" y="6089960"/>
            <a:ext cx="2877312" cy="82240"/>
          </a:xfrm>
        </p:spPr>
        <p:txBody>
          <a:bodyPr>
            <a:normAutofit fontScale="25000" lnSpcReduction="20000"/>
          </a:bodyPr>
          <a:lstStyle/>
          <a:p>
            <a:endParaRPr lang="en-US" dirty="0"/>
          </a:p>
        </p:txBody>
      </p:sp>
    </p:spTree>
    <p:extLst>
      <p:ext uri="{BB962C8B-B14F-4D97-AF65-F5344CB8AC3E}">
        <p14:creationId xmlns:p14="http://schemas.microsoft.com/office/powerpoint/2010/main" val="3683546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Carefully read the packet and decide on a lens to view “The Witch”</a:t>
            </a:r>
          </a:p>
          <a:p>
            <a:r>
              <a:rPr lang="en-US" dirty="0" smtClean="0"/>
              <a:t>Re-read the witch from your lens, making notes.</a:t>
            </a:r>
          </a:p>
          <a:p>
            <a:r>
              <a:rPr lang="en-US" dirty="0" smtClean="0"/>
              <a:t>Write your essay.</a:t>
            </a:r>
            <a:endParaRPr lang="en-US" dirty="0"/>
          </a:p>
        </p:txBody>
      </p:sp>
      <p:sp>
        <p:nvSpPr>
          <p:cNvPr id="3" name="Footer Placeholder 2"/>
          <p:cNvSpPr>
            <a:spLocks noGrp="1"/>
          </p:cNvSpPr>
          <p:nvPr>
            <p:ph type="ftr" sz="quarter" idx="11"/>
          </p:nvPr>
        </p:nvSpPr>
        <p:spPr/>
        <p:txBody>
          <a:bodyPr/>
          <a:lstStyle/>
          <a:p>
            <a:r>
              <a:rPr lang="en-US" smtClean="0"/>
              <a:t>T. Armstead</a:t>
            </a:r>
            <a:endParaRPr lang="en-US"/>
          </a:p>
        </p:txBody>
      </p:sp>
      <p:sp>
        <p:nvSpPr>
          <p:cNvPr id="4" name="Title 3"/>
          <p:cNvSpPr>
            <a:spLocks noGrp="1"/>
          </p:cNvSpPr>
          <p:nvPr>
            <p:ph type="title"/>
          </p:nvPr>
        </p:nvSpPr>
        <p:spPr/>
        <p:txBody>
          <a:bodyPr/>
          <a:lstStyle/>
          <a:p>
            <a:r>
              <a:rPr lang="en-US" dirty="0" smtClean="0"/>
              <a:t>Your task</a:t>
            </a:r>
            <a:endParaRPr lang="en-US" dirty="0"/>
          </a:p>
        </p:txBody>
      </p:sp>
      <p:sp>
        <p:nvSpPr>
          <p:cNvPr id="5" name="Text Placeholder 4"/>
          <p:cNvSpPr>
            <a:spLocks noGrp="1"/>
          </p:cNvSpPr>
          <p:nvPr>
            <p:ph type="body" sz="half" idx="2"/>
          </p:nvPr>
        </p:nvSpPr>
        <p:spPr/>
        <p:txBody>
          <a:bodyPr/>
          <a:lstStyle/>
          <a:p>
            <a:r>
              <a:rPr lang="en-US" dirty="0" smtClean="0"/>
              <a:t>Whether or not you choose to accept it!</a:t>
            </a:r>
          </a:p>
          <a:p>
            <a:endParaRPr lang="en-US" dirty="0"/>
          </a:p>
          <a:p>
            <a:endParaRPr lang="en-US" dirty="0" smtClean="0"/>
          </a:p>
          <a:p>
            <a:r>
              <a:rPr lang="en-US" dirty="0" smtClean="0"/>
              <a:t>Practice with “Girl”</a:t>
            </a:r>
            <a:endParaRPr lang="en-US" dirty="0"/>
          </a:p>
        </p:txBody>
      </p:sp>
    </p:spTree>
    <p:extLst>
      <p:ext uri="{BB962C8B-B14F-4D97-AF65-F5344CB8AC3E}">
        <p14:creationId xmlns:p14="http://schemas.microsoft.com/office/powerpoint/2010/main" val="1933801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MLA Format</a:t>
            </a:r>
          </a:p>
          <a:p>
            <a:r>
              <a:rPr lang="en-US" dirty="0" smtClean="0"/>
              <a:t>2 ½ - 3 pages</a:t>
            </a:r>
          </a:p>
          <a:p>
            <a:r>
              <a:rPr lang="en-US" dirty="0" smtClean="0"/>
              <a:t>Create a thesis about the story from one of the literary perspectives discussed.</a:t>
            </a:r>
          </a:p>
          <a:p>
            <a:r>
              <a:rPr lang="en-US" dirty="0" smtClean="0"/>
              <a:t>How does the story challenge? Reiterate? Mirror? Cultural, psychological, gender-related, social, human values, beliefs, assumptions?</a:t>
            </a:r>
          </a:p>
        </p:txBody>
      </p:sp>
      <p:sp>
        <p:nvSpPr>
          <p:cNvPr id="3" name="Footer Placeholder 2"/>
          <p:cNvSpPr>
            <a:spLocks noGrp="1"/>
          </p:cNvSpPr>
          <p:nvPr>
            <p:ph type="ftr" sz="quarter" idx="11"/>
          </p:nvPr>
        </p:nvSpPr>
        <p:spPr/>
        <p:txBody>
          <a:bodyPr/>
          <a:lstStyle/>
          <a:p>
            <a:r>
              <a:rPr lang="en-US" smtClean="0"/>
              <a:t>T. Armstead</a:t>
            </a:r>
            <a:endParaRPr lang="en-US"/>
          </a:p>
        </p:txBody>
      </p:sp>
      <p:sp>
        <p:nvSpPr>
          <p:cNvPr id="4" name="Title 3"/>
          <p:cNvSpPr>
            <a:spLocks noGrp="1"/>
          </p:cNvSpPr>
          <p:nvPr>
            <p:ph type="title"/>
          </p:nvPr>
        </p:nvSpPr>
        <p:spPr/>
        <p:txBody>
          <a:bodyPr/>
          <a:lstStyle/>
          <a:p>
            <a:r>
              <a:rPr lang="en-US" dirty="0" smtClean="0"/>
              <a:t>Essay</a:t>
            </a:r>
            <a:br>
              <a:rPr lang="en-US" dirty="0" smtClean="0"/>
            </a:br>
            <a:r>
              <a:rPr lang="en-US" dirty="0" smtClean="0"/>
              <a:t>Assignment</a:t>
            </a:r>
            <a:endParaRPr lang="en-US" dirty="0"/>
          </a:p>
        </p:txBody>
      </p:sp>
      <p:sp>
        <p:nvSpPr>
          <p:cNvPr id="5" name="Text Placeholder 4"/>
          <p:cNvSpPr>
            <a:spLocks noGrp="1"/>
          </p:cNvSpPr>
          <p:nvPr>
            <p:ph type="body" sz="half" idx="2"/>
          </p:nvPr>
        </p:nvSpPr>
        <p:spPr/>
        <p:txBody>
          <a:bodyPr/>
          <a:lstStyle/>
          <a:p>
            <a:r>
              <a:rPr lang="en-US" dirty="0" smtClean="0"/>
              <a:t>Due Sunday night at midnight. </a:t>
            </a:r>
            <a:endParaRPr lang="en-US" dirty="0"/>
          </a:p>
        </p:txBody>
      </p:sp>
    </p:spTree>
    <p:extLst>
      <p:ext uri="{BB962C8B-B14F-4D97-AF65-F5344CB8AC3E}">
        <p14:creationId xmlns:p14="http://schemas.microsoft.com/office/powerpoint/2010/main" val="686219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533400"/>
            <a:ext cx="7024744" cy="1066800"/>
          </a:xfrm>
        </p:spPr>
        <p:txBody>
          <a:bodyPr/>
          <a:lstStyle/>
          <a:p>
            <a:r>
              <a:rPr lang="en-US" dirty="0"/>
              <a:t>What is literary criticism?</a:t>
            </a:r>
          </a:p>
        </p:txBody>
      </p:sp>
      <p:sp>
        <p:nvSpPr>
          <p:cNvPr id="3" name="Content Placeholder 2"/>
          <p:cNvSpPr>
            <a:spLocks noGrp="1"/>
          </p:cNvSpPr>
          <p:nvPr>
            <p:ph idx="1"/>
          </p:nvPr>
        </p:nvSpPr>
        <p:spPr>
          <a:xfrm>
            <a:off x="555362" y="1752600"/>
            <a:ext cx="8001000" cy="3204177"/>
          </a:xfrm>
        </p:spPr>
        <p:txBody>
          <a:bodyPr>
            <a:noAutofit/>
          </a:bodyPr>
          <a:lstStyle/>
          <a:p>
            <a:r>
              <a:rPr lang="en-US" dirty="0" smtClean="0"/>
              <a:t>A way of looking at literature from a specific perspective </a:t>
            </a:r>
          </a:p>
          <a:p>
            <a:pPr marL="68580" indent="0">
              <a:buNone/>
            </a:pPr>
            <a:endParaRPr lang="en-US" dirty="0" smtClean="0"/>
          </a:p>
          <a:p>
            <a:r>
              <a:rPr lang="en-US" dirty="0" smtClean="0"/>
              <a:t>A framework by which a reader can determine what a text means</a:t>
            </a:r>
          </a:p>
          <a:p>
            <a:endParaRPr lang="en-US" dirty="0"/>
          </a:p>
          <a:p>
            <a:r>
              <a:rPr lang="en-US" dirty="0" smtClean="0"/>
              <a:t>The result of looking closely at (analyzing) a literary work</a:t>
            </a:r>
          </a:p>
          <a:p>
            <a:pPr marL="68580" indent="0">
              <a:buNone/>
            </a:pPr>
            <a:endParaRPr lang="en-US" dirty="0" smtClean="0"/>
          </a:p>
          <a:p>
            <a:r>
              <a:rPr lang="en-US" dirty="0" smtClean="0"/>
              <a:t>A school of thought with specific guidelines used to shape a reader’s experience </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267702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2500"/>
                                  </p:stCondLst>
                                  <p:childTnLst>
                                    <p:animEffect transition="out" filter="fade">
                                      <p:cBhvr>
                                        <p:cTn id="6" dur="5000" tmFilter="0, 0; .2, .5; .8, .5; 1, 0"/>
                                        <p:tgtEl>
                                          <p:spTgt spid="2"/>
                                        </p:tgtEl>
                                      </p:cBhvr>
                                    </p:animEffect>
                                    <p:animScale>
                                      <p:cBhvr>
                                        <p:cTn id="7" dur="250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descr="data:image/jpeg;base64,/9j/4AAQSkZJRgABAQAAAQABAAD/2wCEAAkGBhQSEBQUExQWFBQWFRcXFRQYGBQVFhUVFBcXFRgUFBcXHCYeGBkkGRQUHy8gIycpLCwsFR4xNTAqNSYrLCkBCQoKBQUFDQUFDSkYEhgpKSkpKSkpKSkpKSkpKSkpKSkpKSkpKSkpKSkpKSkpKSkpKSkpKSkpKSkpKSkpKSkpKf/AABEIAMIBBAMBIgACEQEDEQH/xAAcAAABBQEBAQAAAAAAAAAAAAAAAQMEBQYCBwj/xABIEAABAwICBgYHBAgEBQUAAAABAAIRAyEEMQUGEkFRYRMicYGRoRQyQrHB0fAjUpLhFTNTYoKTsvEWJUNyByQ0g8JEVGNkov/EABQBAQAAAAAAAAAAAAAAAAAAAAD/xAAUEQEAAAAAAAAAAAAAAAAAAAAA/9oADAMBAAIRAxEAPwDzb00h1R4Ja4NcWkWIcBYjvUc66YyCPSasHdIjwhNPG0Hxua4nuVSgtH604o516h7x8krNa8WMsRUH8SqYQgtG6z4oEnp3yczIk9tl0/WvFnPEVLxN+GSqUsILRutGKBkV6nj3Jk6brzPSuntUKEoCCyoax4lk7NeoJzh2aRun8QDIrPnjtX8c1Ba1dtYgtBrTi8/Sa1hA67rBNnTNc51qh/iKj06Cl0sGeCB6np/Fft6t8+u5djTGIM/bVb59d154pyjo0lTqGiTwQVbsVVcIdUebRck24XSE1DHWdbK5V83QTjuUuloAncgzb8TWIg1HkTN3E3SDEVbdd9srm08FqHavHgmnaDPBBnX6XxGwWdNU2Hes3bdsntEwVAq1HkesfFaStoQ5QoGJ0UW7kFC6u8e0bc0xWxDnGS4nvVjXwp4KFUpQg5/StX9o+O0po46p991ua4e1cFBNp6crtyrPFos45Jf0/iIjpnxwlV6EFn/ifFRHT1IzjaMcfeuP0/iIjpn+PBV6EE1mmqwyqO8lJdrViTnWdwyblwyVShBa09ZsQHbQqnamZhmfgpLtZMRUG0+vVJBt13COyCFQp6meqe1Be/4uxf8A7mt/Mf8ANCpAUILAsgvHJ3uKr+jVt0UudB9lx7oKgliCMWJNhPhqNhAzsIDU9sLoMQMhi7DE6KS7bTQNtpqTQw8ld0qMlXmi9FlxyQMYXRvJabR2q5c0GFoNX9WNqJC9A0dqtAEiEHnOE1V5K5w2qnJejUdB0253UxmFaMmhBgqGqnJTKeqf7vktqAlQYx2qn7qiVdVI3LfIhB5jX1X5Kl0jqsTNl7K6i05geCj1dF03eyg+d9Jatlu5ZbHaPI3L6W0rqg17TsgHlkV5XrNqm5riNkg8IQeT1qKiuatHpLRpYSCFTVqKCCUicexcQgRCWEFAkoRCEAnqfq9/wTKeZ6n8XwQAKENahBohSu7m13mCoRw6tKTOXsn3H8k0+mgr+iAXBYp7qJPJNuooInRpxtFPhoC6DUDbaCdZhlJoUlMw9E8kBo/R0lei6parmoRAtvJyCo9WtGGpUA7yeAXsugsGKbAAI4dnH64oJejdEMotAAk/ePw4KchCAQhCAQhCAQhCAQhCAUTSWjmVmQ8A8DvHYVLQQg8Q131PNNznAS33fkvM8dgdkr6Z1jwgLCDfeD22g+I7jO5eH616L2HkgWM24HggwVWgmHUFaVaBUZ9NBBNFcGkpxpJs0kETYSbKkuprnYQM7CmsofYA8ajh4NYf/JMbCnCjFAGb9I4bPINYZ847kEJrULsBCDWM2fI+7KyjOeCYCfoWcd9nf0m6jud4oG3kpuE8SmyYzQddGFKwejnVHBrWySfq/eomBd0lXYEk+Q43Xo2qejAwNtf1nHssB2TdA3o//hsTBqVgOTWz5uPwWk0fqFhWZtc8/vOMeDYCtKTlxUxXWtmM9/lPPOEEfD0mNr7LGhjGnYAAjK5PO5Pgt1o427veSvOcNiPtKo3squJ/2vuD5rc6DxgcB9WN/I+9BdIQhAIQhAIQhAIQhAIQhAIQkJQVOsEdG6fuP/pcvIddYG0SMnSR5ke9el6zaRF2+P8AtzjtcRHZJXjeuuk9oloMknzKCVitTqL7sc9s5ZOF8sxPmqTFak1B6jmu7ZafiFo6GPIAETAAkWmIHZ5p2hjQ4G4QYHFav1mTNMkDhDvcqtzV6lUdK890nQ2KjhzP5e9BVvauNhSC1cliBktUx1L7Brv/AJHjPg2mfiUwQpRH2DRv6Sp2+rS+XmUEFrUq7DEINFhSZdsyOo+3LZMg8olQ75qXQuXR9x5NjEBh2suSibccPeg6AteE1WqQCeC6DkziJdDBvP8AYeKC31Swhu/e4wPn4+5em6HpAMkb8uwWCxmiMLshrBuAb3m0+8rc4Zuy0DgI8EE4VIEnd8FXuxmZPM8Bx9qPJ25Lja8Nzz5gfEKoxGNIbbdNxNx2hoGf7yBjSmlTRrtrtu0jZqtvdu6Tccpk7lrNBabYQC10sNwfaaefP3rzzFYjad1rgi8iRfmdq38Sq6WPfhnyxx2eG7szII70H0bgtJhwAJE7juPZwPJT14xq/r60wHW48FvtF6zMcBsv7jcINShRaGODh8jPlmnxVHHxsg7QiUIBCEhcECoTZrDt7FGr6RDd4HaZPgPmgmEwqjS2lw1pDfxHL+Eb/cqrSutVNkydo88u5ot4rz/WDXNz52T3oH9adZAwETJM8zJ3nmvM3YzarB7txkD3JzSeOLiSTJVM6peUGzbidptjO/5nf711g69z788uclUWj8STaeX1MqzoVesPruOZ55hBb9OsxrG37SeIB7xZXzXqs1goywO4GPH80GRxLi27TCda/auuMQJB5JrDOtHBA8Sp4P8Ay7BaOlqdt2Uvz8FBCvdj/L2GG/8AU1RJaD/p0TnmN2XPgEEHD4J7xIaTumN6Fw2tG/wkJUE/AOINWDH2VXvGwZCr+kT2Hdd1/Yqf0lRmlA4HH6lStEMmptRZuXbu+uShOdZW2iqcNHFxnu/tKDXau0pO1wv3mw8gVpW1FntDGGDnf5eSthiEHekHWmYjnBv3j3hVWkK4iReCSDBIjP1jH9X5JWxnWOUmRmJtb2GlxzG8KJiDAIOds4zG8bZcSM9yCmqVTtnsveTxzAJ3T6yj4qntCDn9cS4/3UzF4MmTBPbtREX9eB5Jno3XjLltEd0bI3cSgonPdTN5Vto7WNzcnEJ11DabETPATlu6gtbmolbQY3SPADzMoNtozXlwA6y1GjP+IRyJleMOwNRmR813S0g9hvKD6R0brJTqASQD5K5avn3VrWvZqNDrje3iN8c161oDTxk0ydoeyeRuPJBpnvhUWktbGU5AglRdbtPGnRJaYm3PKfgvLa2m5JJKDcY3XR53ws5pDWRzs3LM19KE71Bq4yUFljtLTvVDjMYSkrVyoNZxQMV6iizdOuaV3SwpJyQP4UwPr8wrKhiOXfnl2SBmdyj0MNxG6eBUoYUSNx5j4/IoLFtUFN4xu1TcOXmkptMBdnJBkajblQmNh0dyssbS2Xkcyq+vYygkNarh7h6BTH/2Kpi37OgJzmO7hlvpQOCunsHoFMxf0mqJtcClRkccyPHfAgGMKwFvrtbfIzOQvZCXCwW5HPiz4tQgKNIk1CDGyx5PZl+Sgban06jtqrswQabwSfuxJi2arkD1EFzgFf4WnLoHIDv/ACCp9Gszd3BaHRDetPAeZy8kGjww2QAnqlWASTFuKhseua+OaIEkE3ETJjsvCDtrbXkjPfsxvyDG+ZTkQDcm/s7jvB6MTa8ydyhYfE362drnYaecA7Tv7qW5oIk3vA2g42/7jgO+EHPRAO6oaDvjZud8wHP81z6IGmXAHP1rdhl5LuVhx5JwZWuCd0u9UzYUwGjMb0/TBLpALRbe1vVsPZBMgC10CNol3qgR/tcbDm7ZE/MLv0QW2jANp2qY8A0G/fvUkUJudkG0mNqYiLvO6+5ONYB/qERG9rRewsAM0FLjNDMJ6rrR95+d+AiMvyVFpLRRaJkEHLrCc4PrATey3Zc0kgPM3MB7h8VFxdNrwRtybyJBuTvBnsQeZulhkWIM+C9Z1axpLWng1o94+C8705ozYcIGZ4Rc8ty2OgCRTB+rD5koJevuLPQtv7R9wXm3phJW61oJfh3fukO+B9/ksRonAbb7i080Fho/RjqlzYd3xKuG6uC8yefUI94+irfReDDY6p/A0T4mVLcy0Z3A2tlhkc43Agc0GcqavNvaAOIcPMSCoVTQjZteOBa75FaeqABlHGz25HcWyFCxLgRntbjdjwDw60Ekz5IM5U0FeY7t/eHBIMAABNvEeRkK4cyL5AZglzM98Okbym319kXO7gc+ZbI/ugq+iAuLAjnG7eJHkm6juHq8sv8A8873G9Sa1UOvGW8X823UN1Lb9U7WedzfnmED9B4uLSMwI+AHuThKjYbDOBM8OMjzunnNhBSacb1p4j3KlxAstFpmnLAeB99lnyJkIEovsrSpXBwlNsXFeqc7wWUfZ4Wz5Klw+cfVld1GxhKWV61a2+zKN57+KBigWxc+ZSpzDPhu7vp0neb7oQOUmkGpafs3+7PtVe7grKi275tDH5mMmn4qDhmy7kEFjh2gADx+KvdGths8bqkw1OT22WgpusAgltfZRMQC53KIu4gHP2RnnvO5PtIUaqS4SAR3kceQ96CS0gGS6J4Q2fDrHxUijUaDGze9zFyP3nXPdKp2CL5gCD1jcfXElSMO47uAM58z6oA45lBdDEkgTAneZIE3BmBb42XdF5dfIXyjf2TkoNKk4gbja+UjO8Tl2qd6ODGcjI5kb8z3+KDhrone2xgw6Ra/tHMfW+SxptBMWj1hAPGABa/ZZJSwwEXJjKSYtyFvJONwjM9hvgPHmg5dWMNnaIIuOtNjO90g/JN4z97POTEcCOs0wLzHapbqTeA45DPikDA0Wt2WQUWksOCGd3j3K0w8NaG8B571Dq1AavJnm769ydGKlBIqtBBByIIPYbfFZvRVHZc5pjaa6DM8+CvXVVVY5wp12VPZf1Xdu4+7zQaDCPECBfiKbvee9PCjv6tjNmRkbb7GFzhHSFIIQQalGBaAZ3F7RHPPkodRhO1Mm2XVf4SAVY1QoVYlBV1qkHPZFrdZt5iYMtN/IqGXX4Sc4LT+JnVPep1c7p5xy4pkYOcpG+xi547juzQQ+gvJF7btq437TL7t4XUNyA2uY2XkRNtzlIfgzINuZiDN7yO2Fw7DkesCRv8AUeDy60FA10paWzlMZkZ8Q4TvGRRVcFEr145Ru6zLTlBkG54pxj5Qc4qjtMcOXmslUsVspWV0lS2ahHPyNwgr39V8960FSmPQKTr3r1hnwZR3fHn40OIbYHgrx750bhxvFfE8PuYbv4eaCLSda0d4HyQmqbSRb3gIQWFKreqRImlVsLWLSPC4UTA+rPH3BWGEoEiuIg9BUgGbjfHHv4KFTbFtw+CCwwtTrDl9FWjayq8O2BzT7aiCb053H3/BSaZBiTeTlbNVXTJHaSay7nAdpCC8hu8AxxufNOtrBZatrTSGRLuwfNQa2uTvYYBzcSfIfNBvWYmE9TxS8vq604g+2G9jR8ZUGvpCo/1nudyJMeGSD11+maTfWqsHa5o+Kb/xPhx/r0/xD4Lx8FdbaD2OnrLhzlXp/iA96dr6WZsFzXtdA3ODr5AW5rxgVFcatn7UuO4fn8Ag2za0CMzv7f7pxlRU/pPNPUsQgtumUXSR26bh3juUX0nmm6uKsgvNXdKbdNsm4se0fQV70oXjuNxTmk7LiL7iR7lDOkKn33/id80Hstaqo1WoF5I3S9UZVag/jd81Ipa0YluVVx7Yd/UCg9FqweBQ0wsIzXfEDPYd2saP6YVhQ18B/WUe9jiPJ0+9BqnVyoOKrkqFS1pwz/bcw8HtJ82ypLKjXiWOa8fukHxAuEEGowmylUMPAQRBXXTIHXUws9p/CQ4O4j3fkr0VFA0yNqnP3TPdkfJBmC2QQrZp/wAvo5Wr1ic5MtpARu9kz3Krm6t8S3Z0bRNv+prxxPVo2F+BvY5C4nrBGwzGR1hJnmhcUKlt/cYSINFh6n2VRwab0HtkkxJm4HYc+3is/UxLWescz7uAV5hMbUGHxLYkClUdEmxveAPqFhqlQuMm6C4qafHsgntgKLU07UOUDun3quQgkVMfUdm8+Me5MEpEIBCEIBCEIFlCRKgFM0fi9g/WRUNK0oNNh8aDvUkVVmGPTzca4b0Gh6ZRsXpANGd1TOxrio7nE5oOq9eSmJQSkQCEJECoSIQLK6p1SDIJBGRBgjsK4QgtqGslUesdvtz8VPo6ytJ6wLfMeSzaRBucNpKm7J7fET4JyqA5pHIrBJ2li3t9VxHYTHggm1bOjuPaLK+0kP8AKcOZzxNcESbjZom47Wj6KywxBJud8+K1+KpzoXDmf/U4gEfw0iJvxbwQUuAkstGe+EKJQruAgOgIQaLD4AihiXuJaOhfABbJnLaHCVjCt1h8I5uExO0I+wcRBsZdec7wsMUCIQhAIQhAIQhAIQhAIQhAqEIQK15GSdGJ5BMoQOnEcguHPJXKEAhIhAIQhAIQhAIQhAIQhAIQhALesxA/QVBsifSqzojrRDBM8Nywa3FJgdoRgDrtq13FthaGkG+c7JFvigyuzBIjekS0HSLz4ShBqehIw2I2QYNKTBtG1vHasY+lC9Lbo/8A5WvDSXGg4dWT1hUFo3m27gsXU0RV/ZVP5b/kgpSEkKzdoOt+yq/y3/JcnQNf9jV/l1PkgroSKf8AoOv+xq/y6nyXLtDVxnRqj/tv+SCEhSzoqsM6VT8D/kgaKrH/AEqn4H/JBEQpZ0XV/ZVPwP8Akuf0fUy6N/4XfJBHhCfOBqD2H/hd8kgwT/uO/C75IGUJ70R/3HfhPySOwzhm13gUDSF2aJ4HwKBQdwPgUHCF30J4HwKQ0zwPgg5QuujPApNg8ECIXWweCTZQJCRdbBRsoOUJYRCBEJYRCBEJQF0GoOVrcLWazR1PqNLjUqtJkhzmuEEGMhBMLMMpK/eR6HSy6r6t5vJIcRlBGzs7xG1vmwGjtHhzJNRjbxDjByF8skL0LR+pdFtJgLG1DsgueZ6xd1iQCbC8DsQghtqkVmAEgbJ3n95W7cW/LbdEC0nkhCBaGMeBZ7vxFXJxj+hPXdv9o80IQZY6Vrelx0tSOrbbdGQ5paelK32v2tT9Z993LmhCBrF46p0X6x+Z9p3A81H0BpOrP62pkfbdwHNCED2I0nVAdFWoOsMnuG7tUfC6TqmvTmrUNx7buXNCEF1p3SFUXFR4PJzhvI4qm0VpCr0zvtH2mOs63Wi10IQbHCYl9+s72jmcwXX7VQ6y42p6RQG2+CRI2nXtvuhCCq09iXHNzrTFzbsU/RWLfsjru9bifuBCEFjXrO6WNoxa0n7qp8ZiHGs0FziNjKTG9CECY3FvbSdsvcIDYhxEZZQuTWdfrH13bzwSoQVtbSFXpmfaPu0T1nXkCZujEVnekNufWO8oQg0uFxbwGw9wu0WcRaMlEx+Mf6czru9YD1jl1rIQgcx+Lftv67t3tH7gTzsQ7pWdZ36thzOZOaEIH21CalyTfjzUQtsObhPilQgXDPIom/sE94Oaj1R1mfW4IQg1GAwzdhp2W58AsM6g12miHNDhsvMEAiRTMGChCDd4E9RCEIP/2Q=="/>
          <p:cNvSpPr>
            <a:spLocks noChangeAspect="1" noChangeArrowheads="1"/>
          </p:cNvSpPr>
          <p:nvPr/>
        </p:nvSpPr>
        <p:spPr bwMode="auto">
          <a:xfrm>
            <a:off x="63500" y="-896938"/>
            <a:ext cx="2476500" cy="18478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6" descr="data:image/jpeg;base64,/9j/4AAQSkZJRgABAQAAAQABAAD/2wCEAAkGBhQSEBQUExQWFBQWFRcXFRQYGBQVFhUVFBcXFRgUFBcXHCYeGBkkGRQUHy8gIycpLCwsFR4xNTAqNSYrLCkBCQoKBQUFDQUFDSkYEhgpKSkpKSkpKSkpKSkpKSkpKSkpKSkpKSkpKSkpKSkpKSkpKSkpKSkpKSkpKSkpKSkpKf/AABEIAMIBBAMBIgACEQEDEQH/xAAcAAABBQEBAQAAAAAAAAAAAAAAAQMEBQYCBwj/xABIEAABAwICBgYHBAgEBQUAAAABAAIRAyEEMQUGEkFRYRMicYGRoRQyQrHB0fAjUpLhFTNTYoKTsvEWJUNyByQ0g8JEVGNkov/EABQBAQAAAAAAAAAAAAAAAAAAAAD/xAAUEQEAAAAAAAAAAAAAAAAAAAAA/9oADAMBAAIRAxEAPwDzb00h1R4Ja4NcWkWIcBYjvUc66YyCPSasHdIjwhNPG0Hxua4nuVSgtH604o516h7x8krNa8WMsRUH8SqYQgtG6z4oEnp3yczIk9tl0/WvFnPEVLxN+GSqUsILRutGKBkV6nj3Jk6brzPSuntUKEoCCyoax4lk7NeoJzh2aRun8QDIrPnjtX8c1Ba1dtYgtBrTi8/Sa1hA67rBNnTNc51qh/iKj06Cl0sGeCB6np/Fft6t8+u5djTGIM/bVb59d154pyjo0lTqGiTwQVbsVVcIdUebRck24XSE1DHWdbK5V83QTjuUuloAncgzb8TWIg1HkTN3E3SDEVbdd9srm08FqHavHgmnaDPBBnX6XxGwWdNU2Hes3bdsntEwVAq1HkesfFaStoQ5QoGJ0UW7kFC6u8e0bc0xWxDnGS4nvVjXwp4KFUpQg5/StX9o+O0po46p991ua4e1cFBNp6crtyrPFos45Jf0/iIjpnxwlV6EFn/ifFRHT1IzjaMcfeuP0/iIjpn+PBV6EE1mmqwyqO8lJdrViTnWdwyblwyVShBa09ZsQHbQqnamZhmfgpLtZMRUG0+vVJBt13COyCFQp6meqe1Be/4uxf8A7mt/Mf8ANCpAUILAsgvHJ3uKr+jVt0UudB9lx7oKgliCMWJNhPhqNhAzsIDU9sLoMQMhi7DE6KS7bTQNtpqTQw8ld0qMlXmi9FlxyQMYXRvJabR2q5c0GFoNX9WNqJC9A0dqtAEiEHnOE1V5K5w2qnJejUdB0253UxmFaMmhBgqGqnJTKeqf7vktqAlQYx2qn7qiVdVI3LfIhB5jX1X5Kl0jqsTNl7K6i05geCj1dF03eyg+d9Jatlu5ZbHaPI3L6W0rqg17TsgHlkV5XrNqm5riNkg8IQeT1qKiuatHpLRpYSCFTVqKCCUicexcQgRCWEFAkoRCEAnqfq9/wTKeZ6n8XwQAKENahBohSu7m13mCoRw6tKTOXsn3H8k0+mgr+iAXBYp7qJPJNuooInRpxtFPhoC6DUDbaCdZhlJoUlMw9E8kBo/R0lei6parmoRAtvJyCo9WtGGpUA7yeAXsugsGKbAAI4dnH64oJejdEMotAAk/ePw4KchCAQhCAQhCAQhCAQhCAUTSWjmVmQ8A8DvHYVLQQg8Q131PNNznAS33fkvM8dgdkr6Z1jwgLCDfeD22g+I7jO5eH616L2HkgWM24HggwVWgmHUFaVaBUZ9NBBNFcGkpxpJs0kETYSbKkuprnYQM7CmsofYA8ajh4NYf/JMbCnCjFAGb9I4bPINYZ847kEJrULsBCDWM2fI+7KyjOeCYCfoWcd9nf0m6jud4oG3kpuE8SmyYzQddGFKwejnVHBrWySfq/eomBd0lXYEk+Q43Xo2qejAwNtf1nHssB2TdA3o//hsTBqVgOTWz5uPwWk0fqFhWZtc8/vOMeDYCtKTlxUxXWtmM9/lPPOEEfD0mNr7LGhjGnYAAjK5PO5Pgt1o427veSvOcNiPtKo3squJ/2vuD5rc6DxgcB9WN/I+9BdIQhAIQhAIQhAIQhAIQhAIQkJQVOsEdG6fuP/pcvIddYG0SMnSR5ke9el6zaRF2+P8AtzjtcRHZJXjeuuk9oloMknzKCVitTqL7sc9s5ZOF8sxPmqTFak1B6jmu7ZafiFo6GPIAETAAkWmIHZ5p2hjQ4G4QYHFav1mTNMkDhDvcqtzV6lUdK890nQ2KjhzP5e9BVvauNhSC1cliBktUx1L7Brv/AJHjPg2mfiUwQpRH2DRv6Sp2+rS+XmUEFrUq7DEINFhSZdsyOo+3LZMg8olQ75qXQuXR9x5NjEBh2suSibccPeg6AteE1WqQCeC6DkziJdDBvP8AYeKC31Swhu/e4wPn4+5em6HpAMkb8uwWCxmiMLshrBuAb3m0+8rc4Zuy0DgI8EE4VIEnd8FXuxmZPM8Bx9qPJ25Lja8Nzz5gfEKoxGNIbbdNxNx2hoGf7yBjSmlTRrtrtu0jZqtvdu6Tccpk7lrNBabYQC10sNwfaaefP3rzzFYjad1rgi8iRfmdq38Sq6WPfhnyxx2eG7szII70H0bgtJhwAJE7juPZwPJT14xq/r60wHW48FvtF6zMcBsv7jcINShRaGODh8jPlmnxVHHxsg7QiUIBCEhcECoTZrDt7FGr6RDd4HaZPgPmgmEwqjS2lw1pDfxHL+Eb/cqrSutVNkydo88u5ot4rz/WDXNz52T3oH9adZAwETJM8zJ3nmvM3YzarB7txkD3JzSeOLiSTJVM6peUGzbidptjO/5nf711g69z788uclUWj8STaeX1MqzoVesPruOZ55hBb9OsxrG37SeIB7xZXzXqs1goywO4GPH80GRxLi27TCda/auuMQJB5JrDOtHBA8Sp4P8Ay7BaOlqdt2Uvz8FBCvdj/L2GG/8AU1RJaD/p0TnmN2XPgEEHD4J7xIaTumN6Fw2tG/wkJUE/AOINWDH2VXvGwZCr+kT2Hdd1/Yqf0lRmlA4HH6lStEMmptRZuXbu+uShOdZW2iqcNHFxnu/tKDXau0pO1wv3mw8gVpW1FntDGGDnf5eSthiEHekHWmYjnBv3j3hVWkK4iReCSDBIjP1jH9X5JWxnWOUmRmJtb2GlxzG8KJiDAIOds4zG8bZcSM9yCmqVTtnsveTxzAJ3T6yj4qntCDn9cS4/3UzF4MmTBPbtREX9eB5Jno3XjLltEd0bI3cSgonPdTN5Vto7WNzcnEJ11DabETPATlu6gtbmolbQY3SPADzMoNtozXlwA6y1GjP+IRyJleMOwNRmR813S0g9hvKD6R0brJTqASQD5K5avn3VrWvZqNDrje3iN8c161oDTxk0ydoeyeRuPJBpnvhUWktbGU5AglRdbtPGnRJaYm3PKfgvLa2m5JJKDcY3XR53ws5pDWRzs3LM19KE71Bq4yUFljtLTvVDjMYSkrVyoNZxQMV6iizdOuaV3SwpJyQP4UwPr8wrKhiOXfnl2SBmdyj0MNxG6eBUoYUSNx5j4/IoLFtUFN4xu1TcOXmkptMBdnJBkajblQmNh0dyssbS2Xkcyq+vYygkNarh7h6BTH/2Kpi37OgJzmO7hlvpQOCunsHoFMxf0mqJtcClRkccyPHfAgGMKwFvrtbfIzOQvZCXCwW5HPiz4tQgKNIk1CDGyx5PZl+Sgban06jtqrswQabwSfuxJi2arkD1EFzgFf4WnLoHIDv/ACCp9Gszd3BaHRDetPAeZy8kGjww2QAnqlWASTFuKhseua+OaIEkE3ETJjsvCDtrbXkjPfsxvyDG+ZTkQDcm/s7jvB6MTa8ydyhYfE362drnYaecA7Tv7qW5oIk3vA2g42/7jgO+EHPRAO6oaDvjZud8wHP81z6IGmXAHP1rdhl5LuVhx5JwZWuCd0u9UzYUwGjMb0/TBLpALRbe1vVsPZBMgC10CNol3qgR/tcbDm7ZE/MLv0QW2jANp2qY8A0G/fvUkUJudkG0mNqYiLvO6+5ONYB/qERG9rRewsAM0FLjNDMJ6rrR95+d+AiMvyVFpLRRaJkEHLrCc4PrATey3Zc0kgPM3MB7h8VFxdNrwRtybyJBuTvBnsQeZulhkWIM+C9Z1axpLWng1o94+C8705ozYcIGZ4Rc8ty2OgCRTB+rD5koJevuLPQtv7R9wXm3phJW61oJfh3fukO+B9/ksRonAbb7i080Fho/RjqlzYd3xKuG6uC8yefUI94+irfReDDY6p/A0T4mVLcy0Z3A2tlhkc43Agc0GcqavNvaAOIcPMSCoVTQjZteOBa75FaeqABlHGz25HcWyFCxLgRntbjdjwDw60Ekz5IM5U0FeY7t/eHBIMAABNvEeRkK4cyL5AZglzM98Okbym319kXO7gc+ZbI/ugq+iAuLAjnG7eJHkm6juHq8sv8A8873G9Sa1UOvGW8X823UN1Lb9U7WedzfnmED9B4uLSMwI+AHuThKjYbDOBM8OMjzunnNhBSacb1p4j3KlxAstFpmnLAeB99lnyJkIEovsrSpXBwlNsXFeqc7wWUfZ4Wz5Klw+cfVld1GxhKWV61a2+zKN57+KBigWxc+ZSpzDPhu7vp0neb7oQOUmkGpafs3+7PtVe7grKi275tDH5mMmn4qDhmy7kEFjh2gADx+KvdGths8bqkw1OT22WgpusAgltfZRMQC53KIu4gHP2RnnvO5PtIUaqS4SAR3kceQ96CS0gGS6J4Q2fDrHxUijUaDGze9zFyP3nXPdKp2CL5gCD1jcfXElSMO47uAM58z6oA45lBdDEkgTAneZIE3BmBb42XdF5dfIXyjf2TkoNKk4gbja+UjO8Tl2qd6ODGcjI5kb8z3+KDhrone2xgw6Ra/tHMfW+SxptBMWj1hAPGABa/ZZJSwwEXJjKSYtyFvJONwjM9hvgPHmg5dWMNnaIIuOtNjO90g/JN4z97POTEcCOs0wLzHapbqTeA45DPikDA0Wt2WQUWksOCGd3j3K0w8NaG8B571Dq1AavJnm769ydGKlBIqtBBByIIPYbfFZvRVHZc5pjaa6DM8+CvXVVVY5wp12VPZf1Xdu4+7zQaDCPECBfiKbvee9PCjv6tjNmRkbb7GFzhHSFIIQQalGBaAZ3F7RHPPkodRhO1Mm2XVf4SAVY1QoVYlBV1qkHPZFrdZt5iYMtN/IqGXX4Sc4LT+JnVPep1c7p5xy4pkYOcpG+xi547juzQQ+gvJF7btq437TL7t4XUNyA2uY2XkRNtzlIfgzINuZiDN7yO2Fw7DkesCRv8AUeDy60FA10paWzlMZkZ8Q4TvGRRVcFEr145Ru6zLTlBkG54pxj5Qc4qjtMcOXmslUsVspWV0lS2ahHPyNwgr39V8960FSmPQKTr3r1hnwZR3fHn40OIbYHgrx750bhxvFfE8PuYbv4eaCLSda0d4HyQmqbSRb3gIQWFKreqRImlVsLWLSPC4UTA+rPH3BWGEoEiuIg9BUgGbjfHHv4KFTbFtw+CCwwtTrDl9FWjayq8O2BzT7aiCb053H3/BSaZBiTeTlbNVXTJHaSay7nAdpCC8hu8AxxufNOtrBZatrTSGRLuwfNQa2uTvYYBzcSfIfNBvWYmE9TxS8vq604g+2G9jR8ZUGvpCo/1nudyJMeGSD11+maTfWqsHa5o+Kb/xPhx/r0/xD4Lx8FdbaD2OnrLhzlXp/iA96dr6WZsFzXtdA3ODr5AW5rxgVFcatn7UuO4fn8Ag2za0CMzv7f7pxlRU/pPNPUsQgtumUXSR26bh3juUX0nmm6uKsgvNXdKbdNsm4se0fQV70oXjuNxTmk7LiL7iR7lDOkKn33/id80Hstaqo1WoF5I3S9UZVag/jd81Ipa0YluVVx7Yd/UCg9FqweBQ0wsIzXfEDPYd2saP6YVhQ18B/WUe9jiPJ0+9BqnVyoOKrkqFS1pwz/bcw8HtJ82ypLKjXiWOa8fukHxAuEEGowmylUMPAQRBXXTIHXUws9p/CQ4O4j3fkr0VFA0yNqnP3TPdkfJBmC2QQrZp/wAvo5Wr1ic5MtpARu9kz3Krm6t8S3Z0bRNv+prxxPVo2F+BvY5C4nrBGwzGR1hJnmhcUKlt/cYSINFh6n2VRwab0HtkkxJm4HYc+3is/UxLWescz7uAV5hMbUGHxLYkClUdEmxveAPqFhqlQuMm6C4qafHsgntgKLU07UOUDun3quQgkVMfUdm8+Me5MEpEIBCEIBCEIFlCRKgFM0fi9g/WRUNK0oNNh8aDvUkVVmGPTzca4b0Gh6ZRsXpANGd1TOxrio7nE5oOq9eSmJQSkQCEJECoSIQLK6p1SDIJBGRBgjsK4QgtqGslUesdvtz8VPo6ytJ6wLfMeSzaRBucNpKm7J7fET4JyqA5pHIrBJ2li3t9VxHYTHggm1bOjuPaLK+0kP8AKcOZzxNcESbjZom47Wj6KywxBJud8+K1+KpzoXDmf/U4gEfw0iJvxbwQUuAkstGe+EKJQruAgOgIQaLD4AihiXuJaOhfABbJnLaHCVjCt1h8I5uExO0I+wcRBsZdec7wsMUCIQhAIQhAIQhAIQhAIQhAqEIQK15GSdGJ5BMoQOnEcguHPJXKEAhIhAIQhAIQhAIQhAIQhAIQhALesxA/QVBsifSqzojrRDBM8Nywa3FJgdoRgDrtq13FthaGkG+c7JFvigyuzBIjekS0HSLz4ShBqehIw2I2QYNKTBtG1vHasY+lC9Lbo/8A5WvDSXGg4dWT1hUFo3m27gsXU0RV/ZVP5b/kgpSEkKzdoOt+yq/y3/JcnQNf9jV/l1PkgroSKf8AoOv+xq/y6nyXLtDVxnRqj/tv+SCEhSzoqsM6VT8D/kgaKrH/AEqn4H/JBEQpZ0XV/ZVPwP8Akuf0fUy6N/4XfJBHhCfOBqD2H/hd8kgwT/uO/C75IGUJ70R/3HfhPySOwzhm13gUDSF2aJ4HwKBQdwPgUHCF30J4HwKQ0zwPgg5QuujPApNg8ECIXWweCTZQJCRdbBRsoOUJYRCBEJYRCBEJQF0GoOVrcLWazR1PqNLjUqtJkhzmuEEGMhBMLMMpK/eR6HSy6r6t5vJIcRlBGzs7xG1vmwGjtHhzJNRjbxDjByF8skL0LR+pdFtJgLG1DsgueZ6xd1iQCbC8DsQghtqkVmAEgbJ3n95W7cW/LbdEC0nkhCBaGMeBZ7vxFXJxj+hPXdv9o80IQZY6Vrelx0tSOrbbdGQ5paelK32v2tT9Z993LmhCBrF46p0X6x+Z9p3A81H0BpOrP62pkfbdwHNCED2I0nVAdFWoOsMnuG7tUfC6TqmvTmrUNx7buXNCEF1p3SFUXFR4PJzhvI4qm0VpCr0zvtH2mOs63Wi10IQbHCYl9+s72jmcwXX7VQ6y42p6RQG2+CRI2nXtvuhCCq09iXHNzrTFzbsU/RWLfsjru9bifuBCEFjXrO6WNoxa0n7qp8ZiHGs0FziNjKTG9CECY3FvbSdsvcIDYhxEZZQuTWdfrH13bzwSoQVtbSFXpmfaPu0T1nXkCZujEVnekNufWO8oQg0uFxbwGw9wu0WcRaMlEx+Mf6czru9YD1jl1rIQgcx+Lftv67t3tH7gTzsQ7pWdZ36thzOZOaEIH21CalyTfjzUQtsObhPilQgXDPIom/sE94Oaj1R1mfW4IQg1GAwzdhp2W58AsM6g12miHNDhsvMEAiRTMGChCDd4E9RCEIP/2Q=="/>
          <p:cNvSpPr>
            <a:spLocks noChangeAspect="1" noChangeArrowheads="1"/>
          </p:cNvSpPr>
          <p:nvPr/>
        </p:nvSpPr>
        <p:spPr bwMode="auto">
          <a:xfrm>
            <a:off x="215900" y="-744538"/>
            <a:ext cx="2476500" cy="18478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8" descr="data:image/jpeg;base64,/9j/4AAQSkZJRgABAQAAAQABAAD/2wCEAAkGBhQSEBQUExQWFBQWFRcXFRQYGBQVFhUVFBcXFRgUFBcXHCYeGBkkGRQUHy8gIycpLCwsFR4xNTAqNSYrLCkBCQoKBQUFDQUFDSkYEhgpKSkpKSkpKSkpKSkpKSkpKSkpKSkpKSkpKSkpKSkpKSkpKSkpKSkpKSkpKSkpKSkpKf/AABEIAMIBBAMBIgACEQEDEQH/xAAcAAABBQEBAQAAAAAAAAAAAAAAAQMEBQYCBwj/xABIEAABAwICBgYHBAgEBQUAAAABAAIRAyEEMQUGEkFRYRMicYGRoRQyQrHB0fAjUpLhFTNTYoKTsvEWJUNyByQ0g8JEVGNkov/EABQBAQAAAAAAAAAAAAAAAAAAAAD/xAAUEQEAAAAAAAAAAAAAAAAAAAAA/9oADAMBAAIRAxEAPwDzb00h1R4Ja4NcWkWIcBYjvUc66YyCPSasHdIjwhNPG0Hxua4nuVSgtH604o516h7x8krNa8WMsRUH8SqYQgtG6z4oEnp3yczIk9tl0/WvFnPEVLxN+GSqUsILRutGKBkV6nj3Jk6brzPSuntUKEoCCyoax4lk7NeoJzh2aRun8QDIrPnjtX8c1Ba1dtYgtBrTi8/Sa1hA67rBNnTNc51qh/iKj06Cl0sGeCB6np/Fft6t8+u5djTGIM/bVb59d154pyjo0lTqGiTwQVbsVVcIdUebRck24XSE1DHWdbK5V83QTjuUuloAncgzb8TWIg1HkTN3E3SDEVbdd9srm08FqHavHgmnaDPBBnX6XxGwWdNU2Hes3bdsntEwVAq1HkesfFaStoQ5QoGJ0UW7kFC6u8e0bc0xWxDnGS4nvVjXwp4KFUpQg5/StX9o+O0po46p991ua4e1cFBNp6crtyrPFos45Jf0/iIjpnxwlV6EFn/ifFRHT1IzjaMcfeuP0/iIjpn+PBV6EE1mmqwyqO8lJdrViTnWdwyblwyVShBa09ZsQHbQqnamZhmfgpLtZMRUG0+vVJBt13COyCFQp6meqe1Be/4uxf8A7mt/Mf8ANCpAUILAsgvHJ3uKr+jVt0UudB9lx7oKgliCMWJNhPhqNhAzsIDU9sLoMQMhi7DE6KS7bTQNtpqTQw8ld0qMlXmi9FlxyQMYXRvJabR2q5c0GFoNX9WNqJC9A0dqtAEiEHnOE1V5K5w2qnJejUdB0253UxmFaMmhBgqGqnJTKeqf7vktqAlQYx2qn7qiVdVI3LfIhB5jX1X5Kl0jqsTNl7K6i05geCj1dF03eyg+d9Jatlu5ZbHaPI3L6W0rqg17TsgHlkV5XrNqm5riNkg8IQeT1qKiuatHpLRpYSCFTVqKCCUicexcQgRCWEFAkoRCEAnqfq9/wTKeZ6n8XwQAKENahBohSu7m13mCoRw6tKTOXsn3H8k0+mgr+iAXBYp7qJPJNuooInRpxtFPhoC6DUDbaCdZhlJoUlMw9E8kBo/R0lei6parmoRAtvJyCo9WtGGpUA7yeAXsugsGKbAAI4dnH64oJejdEMotAAk/ePw4KchCAQhCAQhCAQhCAQhCAUTSWjmVmQ8A8DvHYVLQQg8Q131PNNznAS33fkvM8dgdkr6Z1jwgLCDfeD22g+I7jO5eH616L2HkgWM24HggwVWgmHUFaVaBUZ9NBBNFcGkpxpJs0kETYSbKkuprnYQM7CmsofYA8ajh4NYf/JMbCnCjFAGb9I4bPINYZ847kEJrULsBCDWM2fI+7KyjOeCYCfoWcd9nf0m6jud4oG3kpuE8SmyYzQddGFKwejnVHBrWySfq/eomBd0lXYEk+Q43Xo2qejAwNtf1nHssB2TdA3o//hsTBqVgOTWz5uPwWk0fqFhWZtc8/vOMeDYCtKTlxUxXWtmM9/lPPOEEfD0mNr7LGhjGnYAAjK5PO5Pgt1o427veSvOcNiPtKo3squJ/2vuD5rc6DxgcB9WN/I+9BdIQhAIQhAIQhAIQhAIQhAIQkJQVOsEdG6fuP/pcvIddYG0SMnSR5ke9el6zaRF2+P8AtzjtcRHZJXjeuuk9oloMknzKCVitTqL7sc9s5ZOF8sxPmqTFak1B6jmu7ZafiFo6GPIAETAAkWmIHZ5p2hjQ4G4QYHFav1mTNMkDhDvcqtzV6lUdK890nQ2KjhzP5e9BVvauNhSC1cliBktUx1L7Brv/AJHjPg2mfiUwQpRH2DRv6Sp2+rS+XmUEFrUq7DEINFhSZdsyOo+3LZMg8olQ75qXQuXR9x5NjEBh2suSibccPeg6AteE1WqQCeC6DkziJdDBvP8AYeKC31Swhu/e4wPn4+5em6HpAMkb8uwWCxmiMLshrBuAb3m0+8rc4Zuy0DgI8EE4VIEnd8FXuxmZPM8Bx9qPJ25Lja8Nzz5gfEKoxGNIbbdNxNx2hoGf7yBjSmlTRrtrtu0jZqtvdu6Tccpk7lrNBabYQC10sNwfaaefP3rzzFYjad1rgi8iRfmdq38Sq6WPfhnyxx2eG7szII70H0bgtJhwAJE7juPZwPJT14xq/r60wHW48FvtF6zMcBsv7jcINShRaGODh8jPlmnxVHHxsg7QiUIBCEhcECoTZrDt7FGr6RDd4HaZPgPmgmEwqjS2lw1pDfxHL+Eb/cqrSutVNkydo88u5ot4rz/WDXNz52T3oH9adZAwETJM8zJ3nmvM3YzarB7txkD3JzSeOLiSTJVM6peUGzbidptjO/5nf711g69z788uclUWj8STaeX1MqzoVesPruOZ55hBb9OsxrG37SeIB7xZXzXqs1goywO4GPH80GRxLi27TCda/auuMQJB5JrDOtHBA8Sp4P8Ay7BaOlqdt2Uvz8FBCvdj/L2GG/8AU1RJaD/p0TnmN2XPgEEHD4J7xIaTumN6Fw2tG/wkJUE/AOINWDH2VXvGwZCr+kT2Hdd1/Yqf0lRmlA4HH6lStEMmptRZuXbu+uShOdZW2iqcNHFxnu/tKDXau0pO1wv3mw8gVpW1FntDGGDnf5eSthiEHekHWmYjnBv3j3hVWkK4iReCSDBIjP1jH9X5JWxnWOUmRmJtb2GlxzG8KJiDAIOds4zG8bZcSM9yCmqVTtnsveTxzAJ3T6yj4qntCDn9cS4/3UzF4MmTBPbtREX9eB5Jno3XjLltEd0bI3cSgonPdTN5Vto7WNzcnEJ11DabETPATlu6gtbmolbQY3SPADzMoNtozXlwA6y1GjP+IRyJleMOwNRmR813S0g9hvKD6R0brJTqASQD5K5avn3VrWvZqNDrje3iN8c161oDTxk0ydoeyeRuPJBpnvhUWktbGU5AglRdbtPGnRJaYm3PKfgvLa2m5JJKDcY3XR53ws5pDWRzs3LM19KE71Bq4yUFljtLTvVDjMYSkrVyoNZxQMV6iizdOuaV3SwpJyQP4UwPr8wrKhiOXfnl2SBmdyj0MNxG6eBUoYUSNx5j4/IoLFtUFN4xu1TcOXmkptMBdnJBkajblQmNh0dyssbS2Xkcyq+vYygkNarh7h6BTH/2Kpi37OgJzmO7hlvpQOCunsHoFMxf0mqJtcClRkccyPHfAgGMKwFvrtbfIzOQvZCXCwW5HPiz4tQgKNIk1CDGyx5PZl+Sgban06jtqrswQabwSfuxJi2arkD1EFzgFf4WnLoHIDv/ACCp9Gszd3BaHRDetPAeZy8kGjww2QAnqlWASTFuKhseua+OaIEkE3ETJjsvCDtrbXkjPfsxvyDG+ZTkQDcm/s7jvB6MTa8ydyhYfE362drnYaecA7Tv7qW5oIk3vA2g42/7jgO+EHPRAO6oaDvjZud8wHP81z6IGmXAHP1rdhl5LuVhx5JwZWuCd0u9UzYUwGjMb0/TBLpALRbe1vVsPZBMgC10CNol3qgR/tcbDm7ZE/MLv0QW2jANp2qY8A0G/fvUkUJudkG0mNqYiLvO6+5ONYB/qERG9rRewsAM0FLjNDMJ6rrR95+d+AiMvyVFpLRRaJkEHLrCc4PrATey3Zc0kgPM3MB7h8VFxdNrwRtybyJBuTvBnsQeZulhkWIM+C9Z1axpLWng1o94+C8705ozYcIGZ4Rc8ty2OgCRTB+rD5koJevuLPQtv7R9wXm3phJW61oJfh3fukO+B9/ksRonAbb7i080Fho/RjqlzYd3xKuG6uC8yefUI94+irfReDDY6p/A0T4mVLcy0Z3A2tlhkc43Agc0GcqavNvaAOIcPMSCoVTQjZteOBa75FaeqABlHGz25HcWyFCxLgRntbjdjwDw60Ekz5IM5U0FeY7t/eHBIMAABNvEeRkK4cyL5AZglzM98Okbym319kXO7gc+ZbI/ugq+iAuLAjnG7eJHkm6juHq8sv8A8873G9Sa1UOvGW8X823UN1Lb9U7WedzfnmED9B4uLSMwI+AHuThKjYbDOBM8OMjzunnNhBSacb1p4j3KlxAstFpmnLAeB99lnyJkIEovsrSpXBwlNsXFeqc7wWUfZ4Wz5Klw+cfVld1GxhKWV61a2+zKN57+KBigWxc+ZSpzDPhu7vp0neb7oQOUmkGpafs3+7PtVe7grKi275tDH5mMmn4qDhmy7kEFjh2gADx+KvdGths8bqkw1OT22WgpusAgltfZRMQC53KIu4gHP2RnnvO5PtIUaqS4SAR3kceQ96CS0gGS6J4Q2fDrHxUijUaDGze9zFyP3nXPdKp2CL5gCD1jcfXElSMO47uAM58z6oA45lBdDEkgTAneZIE3BmBb42XdF5dfIXyjf2TkoNKk4gbja+UjO8Tl2qd6ODGcjI5kb8z3+KDhrone2xgw6Ra/tHMfW+SxptBMWj1hAPGABa/ZZJSwwEXJjKSYtyFvJONwjM9hvgPHmg5dWMNnaIIuOtNjO90g/JN4z97POTEcCOs0wLzHapbqTeA45DPikDA0Wt2WQUWksOCGd3j3K0w8NaG8B571Dq1AavJnm769ydGKlBIqtBBByIIPYbfFZvRVHZc5pjaa6DM8+CvXVVVY5wp12VPZf1Xdu4+7zQaDCPECBfiKbvee9PCjv6tjNmRkbb7GFzhHSFIIQQalGBaAZ3F7RHPPkodRhO1Mm2XVf4SAVY1QoVYlBV1qkHPZFrdZt5iYMtN/IqGXX4Sc4LT+JnVPep1c7p5xy4pkYOcpG+xi547juzQQ+gvJF7btq437TL7t4XUNyA2uY2XkRNtzlIfgzINuZiDN7yO2Fw7DkesCRv8AUeDy60FA10paWzlMZkZ8Q4TvGRRVcFEr145Ru6zLTlBkG54pxj5Qc4qjtMcOXmslUsVspWV0lS2ahHPyNwgr39V8960FSmPQKTr3r1hnwZR3fHn40OIbYHgrx750bhxvFfE8PuYbv4eaCLSda0d4HyQmqbSRb3gIQWFKreqRImlVsLWLSPC4UTA+rPH3BWGEoEiuIg9BUgGbjfHHv4KFTbFtw+CCwwtTrDl9FWjayq8O2BzT7aiCb053H3/BSaZBiTeTlbNVXTJHaSay7nAdpCC8hu8AxxufNOtrBZatrTSGRLuwfNQa2uTvYYBzcSfIfNBvWYmE9TxS8vq604g+2G9jR8ZUGvpCo/1nudyJMeGSD11+maTfWqsHa5o+Kb/xPhx/r0/xD4Lx8FdbaD2OnrLhzlXp/iA96dr6WZsFzXtdA3ODr5AW5rxgVFcatn7UuO4fn8Ag2za0CMzv7f7pxlRU/pPNPUsQgtumUXSR26bh3juUX0nmm6uKsgvNXdKbdNsm4se0fQV70oXjuNxTmk7LiL7iR7lDOkKn33/id80Hstaqo1WoF5I3S9UZVag/jd81Ipa0YluVVx7Yd/UCg9FqweBQ0wsIzXfEDPYd2saP6YVhQ18B/WUe9jiPJ0+9BqnVyoOKrkqFS1pwz/bcw8HtJ82ypLKjXiWOa8fukHxAuEEGowmylUMPAQRBXXTIHXUws9p/CQ4O4j3fkr0VFA0yNqnP3TPdkfJBmC2QQrZp/wAvo5Wr1ic5MtpARu9kz3Krm6t8S3Z0bRNv+prxxPVo2F+BvY5C4nrBGwzGR1hJnmhcUKlt/cYSINFh6n2VRwab0HtkkxJm4HYc+3is/UxLWescz7uAV5hMbUGHxLYkClUdEmxveAPqFhqlQuMm6C4qafHsgntgKLU07UOUDun3quQgkVMfUdm8+Me5MEpEIBCEIBCEIFlCRKgFM0fi9g/WRUNK0oNNh8aDvUkVVmGPTzca4b0Gh6ZRsXpANGd1TOxrio7nE5oOq9eSmJQSkQCEJECoSIQLK6p1SDIJBGRBgjsK4QgtqGslUesdvtz8VPo6ytJ6wLfMeSzaRBucNpKm7J7fET4JyqA5pHIrBJ2li3t9VxHYTHggm1bOjuPaLK+0kP8AKcOZzxNcESbjZom47Wj6KywxBJud8+K1+KpzoXDmf/U4gEfw0iJvxbwQUuAkstGe+EKJQruAgOgIQaLD4AihiXuJaOhfABbJnLaHCVjCt1h8I5uExO0I+wcRBsZdec7wsMUCIQhAIQhAIQhAIQhAIQhAqEIQK15GSdGJ5BMoQOnEcguHPJXKEAhIhAIQhAIQhAIQhAIQhAIQhALesxA/QVBsifSqzojrRDBM8Nywa3FJgdoRgDrtq13FthaGkG+c7JFvigyuzBIjekS0HSLz4ShBqehIw2I2QYNKTBtG1vHasY+lC9Lbo/8A5WvDSXGg4dWT1hUFo3m27gsXU0RV/ZVP5b/kgpSEkKzdoOt+yq/y3/JcnQNf9jV/l1PkgroSKf8AoOv+xq/y6nyXLtDVxnRqj/tv+SCEhSzoqsM6VT8D/kgaKrH/AEqn4H/JBEQpZ0XV/ZVPwP8Akuf0fUy6N/4XfJBHhCfOBqD2H/hd8kgwT/uO/C75IGUJ70R/3HfhPySOwzhm13gUDSF2aJ4HwKBQdwPgUHCF30J4HwKQ0zwPgg5QuujPApNg8ECIXWweCTZQJCRdbBRsoOUJYRCBEJYRCBEJQF0GoOVrcLWazR1PqNLjUqtJkhzmuEEGMhBMLMMpK/eR6HSy6r6t5vJIcRlBGzs7xG1vmwGjtHhzJNRjbxDjByF8skL0LR+pdFtJgLG1DsgueZ6xd1iQCbC8DsQghtqkVmAEgbJ3n95W7cW/LbdEC0nkhCBaGMeBZ7vxFXJxj+hPXdv9o80IQZY6Vrelx0tSOrbbdGQ5paelK32v2tT9Z993LmhCBrF46p0X6x+Z9p3A81H0BpOrP62pkfbdwHNCED2I0nVAdFWoOsMnuG7tUfC6TqmvTmrUNx7buXNCEF1p3SFUXFR4PJzhvI4qm0VpCr0zvtH2mOs63Wi10IQbHCYl9+s72jmcwXX7VQ6y42p6RQG2+CRI2nXtvuhCCq09iXHNzrTFzbsU/RWLfsjru9bifuBCEFjXrO6WNoxa0n7qp8ZiHGs0FziNjKTG9CECY3FvbSdsvcIDYhxEZZQuTWdfrH13bzwSoQVtbSFXpmfaPu0T1nXkCZujEVnekNufWO8oQg0uFxbwGw9wu0WcRaMlEx+Mf6czru9YD1jl1rIQgcx+Lftv67t3tH7gTzsQ7pWdZ36thzOZOaEIH21CalyTfjzUQtsObhPilQgXDPIom/sE94Oaj1R1mfW4IQg1GAwzdhp2W58AsM6g12miHNDhsvMEAiRTMGChCDd4E9RCEIP/2Q=="/>
          <p:cNvSpPr>
            <a:spLocks noChangeAspect="1" noChangeArrowheads="1"/>
          </p:cNvSpPr>
          <p:nvPr/>
        </p:nvSpPr>
        <p:spPr bwMode="auto">
          <a:xfrm>
            <a:off x="368300" y="-592138"/>
            <a:ext cx="2476500" cy="18478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10" descr="data:image/jpeg;base64,/9j/4AAQSkZJRgABAQAAAQABAAD/2wCEAAkGBhQSEBQUExQWFBQWFRcXFRQYGBQVFhUVFBcXFRgUFBcXHCYeGBkkGRQUHy8gIycpLCwsFR4xNTAqNSYrLCkBCQoKBQUFDQUFDSkYEhgpKSkpKSkpKSkpKSkpKSkpKSkpKSkpKSkpKSkpKSkpKSkpKSkpKSkpKSkpKSkpKSkpKf/AABEIAMIBBAMBIgACEQEDEQH/xAAcAAABBQEBAQAAAAAAAAAAAAAAAQMEBQYCBwj/xABIEAABAwICBgYHBAgEBQUAAAABAAIRAyEEMQUGEkFRYRMicYGRoRQyQrHB0fAjUpLhFTNTYoKTsvEWJUNyByQ0g8JEVGNkov/EABQBAQAAAAAAAAAAAAAAAAAAAAD/xAAUEQEAAAAAAAAAAAAAAAAAAAAA/9oADAMBAAIRAxEAPwDzb00h1R4Ja4NcWkWIcBYjvUc66YyCPSasHdIjwhNPG0Hxua4nuVSgtH604o516h7x8krNa8WMsRUH8SqYQgtG6z4oEnp3yczIk9tl0/WvFnPEVLxN+GSqUsILRutGKBkV6nj3Jk6brzPSuntUKEoCCyoax4lk7NeoJzh2aRun8QDIrPnjtX8c1Ba1dtYgtBrTi8/Sa1hA67rBNnTNc51qh/iKj06Cl0sGeCB6np/Fft6t8+u5djTGIM/bVb59d154pyjo0lTqGiTwQVbsVVcIdUebRck24XSE1DHWdbK5V83QTjuUuloAncgzb8TWIg1HkTN3E3SDEVbdd9srm08FqHavHgmnaDPBBnX6XxGwWdNU2Hes3bdsntEwVAq1HkesfFaStoQ5QoGJ0UW7kFC6u8e0bc0xWxDnGS4nvVjXwp4KFUpQg5/StX9o+O0po46p991ua4e1cFBNp6crtyrPFos45Jf0/iIjpnxwlV6EFn/ifFRHT1IzjaMcfeuP0/iIjpn+PBV6EE1mmqwyqO8lJdrViTnWdwyblwyVShBa09ZsQHbQqnamZhmfgpLtZMRUG0+vVJBt13COyCFQp6meqe1Be/4uxf8A7mt/Mf8ANCpAUILAsgvHJ3uKr+jVt0UudB9lx7oKgliCMWJNhPhqNhAzsIDU9sLoMQMhi7DE6KS7bTQNtpqTQw8ld0qMlXmi9FlxyQMYXRvJabR2q5c0GFoNX9WNqJC9A0dqtAEiEHnOE1V5K5w2qnJejUdB0253UxmFaMmhBgqGqnJTKeqf7vktqAlQYx2qn7qiVdVI3LfIhB5jX1X5Kl0jqsTNl7K6i05geCj1dF03eyg+d9Jatlu5ZbHaPI3L6W0rqg17TsgHlkV5XrNqm5riNkg8IQeT1qKiuatHpLRpYSCFTVqKCCUicexcQgRCWEFAkoRCEAnqfq9/wTKeZ6n8XwQAKENahBohSu7m13mCoRw6tKTOXsn3H8k0+mgr+iAXBYp7qJPJNuooInRpxtFPhoC6DUDbaCdZhlJoUlMw9E8kBo/R0lei6parmoRAtvJyCo9WtGGpUA7yeAXsugsGKbAAI4dnH64oJejdEMotAAk/ePw4KchCAQhCAQhCAQhCAQhCAUTSWjmVmQ8A8DvHYVLQQg8Q131PNNznAS33fkvM8dgdkr6Z1jwgLCDfeD22g+I7jO5eH616L2HkgWM24HggwVWgmHUFaVaBUZ9NBBNFcGkpxpJs0kETYSbKkuprnYQM7CmsofYA8ajh4NYf/JMbCnCjFAGb9I4bPINYZ847kEJrULsBCDWM2fI+7KyjOeCYCfoWcd9nf0m6jud4oG3kpuE8SmyYzQddGFKwejnVHBrWySfq/eomBd0lXYEk+Q43Xo2qejAwNtf1nHssB2TdA3o//hsTBqVgOTWz5uPwWk0fqFhWZtc8/vOMeDYCtKTlxUxXWtmM9/lPPOEEfD0mNr7LGhjGnYAAjK5PO5Pgt1o427veSvOcNiPtKo3squJ/2vuD5rc6DxgcB9WN/I+9BdIQhAIQhAIQhAIQhAIQhAIQkJQVOsEdG6fuP/pcvIddYG0SMnSR5ke9el6zaRF2+P8AtzjtcRHZJXjeuuk9oloMknzKCVitTqL7sc9s5ZOF8sxPmqTFak1B6jmu7ZafiFo6GPIAETAAkWmIHZ5p2hjQ4G4QYHFav1mTNMkDhDvcqtzV6lUdK890nQ2KjhzP5e9BVvauNhSC1cliBktUx1L7Brv/AJHjPg2mfiUwQpRH2DRv6Sp2+rS+XmUEFrUq7DEINFhSZdsyOo+3LZMg8olQ75qXQuXR9x5NjEBh2suSibccPeg6AteE1WqQCeC6DkziJdDBvP8AYeKC31Swhu/e4wPn4+5em6HpAMkb8uwWCxmiMLshrBuAb3m0+8rc4Zuy0DgI8EE4VIEnd8FXuxmZPM8Bx9qPJ25Lja8Nzz5gfEKoxGNIbbdNxNx2hoGf7yBjSmlTRrtrtu0jZqtvdu6Tccpk7lrNBabYQC10sNwfaaefP3rzzFYjad1rgi8iRfmdq38Sq6WPfhnyxx2eG7szII70H0bgtJhwAJE7juPZwPJT14xq/r60wHW48FvtF6zMcBsv7jcINShRaGODh8jPlmnxVHHxsg7QiUIBCEhcECoTZrDt7FGr6RDd4HaZPgPmgmEwqjS2lw1pDfxHL+Eb/cqrSutVNkydo88u5ot4rz/WDXNz52T3oH9adZAwETJM8zJ3nmvM3YzarB7txkD3JzSeOLiSTJVM6peUGzbidptjO/5nf711g69z788uclUWj8STaeX1MqzoVesPruOZ55hBb9OsxrG37SeIB7xZXzXqs1goywO4GPH80GRxLi27TCda/auuMQJB5JrDOtHBA8Sp4P8Ay7BaOlqdt2Uvz8FBCvdj/L2GG/8AU1RJaD/p0TnmN2XPgEEHD4J7xIaTumN6Fw2tG/wkJUE/AOINWDH2VXvGwZCr+kT2Hdd1/Yqf0lRmlA4HH6lStEMmptRZuXbu+uShOdZW2iqcNHFxnu/tKDXau0pO1wv3mw8gVpW1FntDGGDnf5eSthiEHekHWmYjnBv3j3hVWkK4iReCSDBIjP1jH9X5JWxnWOUmRmJtb2GlxzG8KJiDAIOds4zG8bZcSM9yCmqVTtnsveTxzAJ3T6yj4qntCDn9cS4/3UzF4MmTBPbtREX9eB5Jno3XjLltEd0bI3cSgonPdTN5Vto7WNzcnEJ11DabETPATlu6gtbmolbQY3SPADzMoNtozXlwA6y1GjP+IRyJleMOwNRmR813S0g9hvKD6R0brJTqASQD5K5avn3VrWvZqNDrje3iN8c161oDTxk0ydoeyeRuPJBpnvhUWktbGU5AglRdbtPGnRJaYm3PKfgvLa2m5JJKDcY3XR53ws5pDWRzs3LM19KE71Bq4yUFljtLTvVDjMYSkrVyoNZxQMV6iizdOuaV3SwpJyQP4UwPr8wrKhiOXfnl2SBmdyj0MNxG6eBUoYUSNx5j4/IoLFtUFN4xu1TcOXmkptMBdnJBkajblQmNh0dyssbS2Xkcyq+vYygkNarh7h6BTH/2Kpi37OgJzmO7hlvpQOCunsHoFMxf0mqJtcClRkccyPHfAgGMKwFvrtbfIzOQvZCXCwW5HPiz4tQgKNIk1CDGyx5PZl+Sgban06jtqrswQabwSfuxJi2arkD1EFzgFf4WnLoHIDv/ACCp9Gszd3BaHRDetPAeZy8kGjww2QAnqlWASTFuKhseua+OaIEkE3ETJjsvCDtrbXkjPfsxvyDG+ZTkQDcm/s7jvB6MTa8ydyhYfE362drnYaecA7Tv7qW5oIk3vA2g42/7jgO+EHPRAO6oaDvjZud8wHP81z6IGmXAHP1rdhl5LuVhx5JwZWuCd0u9UzYUwGjMb0/TBLpALRbe1vVsPZBMgC10CNol3qgR/tcbDm7ZE/MLv0QW2jANp2qY8A0G/fvUkUJudkG0mNqYiLvO6+5ONYB/qERG9rRewsAM0FLjNDMJ6rrR95+d+AiMvyVFpLRRaJkEHLrCc4PrATey3Zc0kgPM3MB7h8VFxdNrwRtybyJBuTvBnsQeZulhkWIM+C9Z1axpLWng1o94+C8705ozYcIGZ4Rc8ty2OgCRTB+rD5koJevuLPQtv7R9wXm3phJW61oJfh3fukO+B9/ksRonAbb7i080Fho/RjqlzYd3xKuG6uC8yefUI94+irfReDDY6p/A0T4mVLcy0Z3A2tlhkc43Agc0GcqavNvaAOIcPMSCoVTQjZteOBa75FaeqABlHGz25HcWyFCxLgRntbjdjwDw60Ekz5IM5U0FeY7t/eHBIMAABNvEeRkK4cyL5AZglzM98Okbym319kXO7gc+ZbI/ugq+iAuLAjnG7eJHkm6juHq8sv8A8873G9Sa1UOvGW8X823UN1Lb9U7WedzfnmED9B4uLSMwI+AHuThKjYbDOBM8OMjzunnNhBSacb1p4j3KlxAstFpmnLAeB99lnyJkIEovsrSpXBwlNsXFeqc7wWUfZ4Wz5Klw+cfVld1GxhKWV61a2+zKN57+KBigWxc+ZSpzDPhu7vp0neb7oQOUmkGpafs3+7PtVe7grKi275tDH5mMmn4qDhmy7kEFjh2gADx+KvdGths8bqkw1OT22WgpusAgltfZRMQC53KIu4gHP2RnnvO5PtIUaqS4SAR3kceQ96CS0gGS6J4Q2fDrHxUijUaDGze9zFyP3nXPdKp2CL5gCD1jcfXElSMO47uAM58z6oA45lBdDEkgTAneZIE3BmBb42XdF5dfIXyjf2TkoNKk4gbja+UjO8Tl2qd6ODGcjI5kb8z3+KDhrone2xgw6Ra/tHMfW+SxptBMWj1hAPGABa/ZZJSwwEXJjKSYtyFvJONwjM9hvgPHmg5dWMNnaIIuOtNjO90g/JN4z97POTEcCOs0wLzHapbqTeA45DPikDA0Wt2WQUWksOCGd3j3K0w8NaG8B571Dq1AavJnm769ydGKlBIqtBBByIIPYbfFZvRVHZc5pjaa6DM8+CvXVVVY5wp12VPZf1Xdu4+7zQaDCPECBfiKbvee9PCjv6tjNmRkbb7GFzhHSFIIQQalGBaAZ3F7RHPPkodRhO1Mm2XVf4SAVY1QoVYlBV1qkHPZFrdZt5iYMtN/IqGXX4Sc4LT+JnVPep1c7p5xy4pkYOcpG+xi547juzQQ+gvJF7btq437TL7t4XUNyA2uY2XkRNtzlIfgzINuZiDN7yO2Fw7DkesCRv8AUeDy60FA10paWzlMZkZ8Q4TvGRRVcFEr145Ru6zLTlBkG54pxj5Qc4qjtMcOXmslUsVspWV0lS2ahHPyNwgr39V8960FSmPQKTr3r1hnwZR3fHn40OIbYHgrx750bhxvFfE8PuYbv4eaCLSda0d4HyQmqbSRb3gIQWFKreqRImlVsLWLSPC4UTA+rPH3BWGEoEiuIg9BUgGbjfHHv4KFTbFtw+CCwwtTrDl9FWjayq8O2BzT7aiCb053H3/BSaZBiTeTlbNVXTJHaSay7nAdpCC8hu8AxxufNOtrBZatrTSGRLuwfNQa2uTvYYBzcSfIfNBvWYmE9TxS8vq604g+2G9jR8ZUGvpCo/1nudyJMeGSD11+maTfWqsHa5o+Kb/xPhx/r0/xD4Lx8FdbaD2OnrLhzlXp/iA96dr6WZsFzXtdA3ODr5AW5rxgVFcatn7UuO4fn8Ag2za0CMzv7f7pxlRU/pPNPUsQgtumUXSR26bh3juUX0nmm6uKsgvNXdKbdNsm4se0fQV70oXjuNxTmk7LiL7iR7lDOkKn33/id80Hstaqo1WoF5I3S9UZVag/jd81Ipa0YluVVx7Yd/UCg9FqweBQ0wsIzXfEDPYd2saP6YVhQ18B/WUe9jiPJ0+9BqnVyoOKrkqFS1pwz/bcw8HtJ82ypLKjXiWOa8fukHxAuEEGowmylUMPAQRBXXTIHXUws9p/CQ4O4j3fkr0VFA0yNqnP3TPdkfJBmC2QQrZp/wAvo5Wr1ic5MtpARu9kz3Krm6t8S3Z0bRNv+prxxPVo2F+BvY5C4nrBGwzGR1hJnmhcUKlt/cYSINFh6n2VRwab0HtkkxJm4HYc+3is/UxLWescz7uAV5hMbUGHxLYkClUdEmxveAPqFhqlQuMm6C4qafHsgntgKLU07UOUDun3quQgkVMfUdm8+Me5MEpEIBCEIBCEIFlCRKgFM0fi9g/WRUNK0oNNh8aDvUkVVmGPTzca4b0Gh6ZRsXpANGd1TOxrio7nE5oOq9eSmJQSkQCEJECoSIQLK6p1SDIJBGRBgjsK4QgtqGslUesdvtz8VPo6ytJ6wLfMeSzaRBucNpKm7J7fET4JyqA5pHIrBJ2li3t9VxHYTHggm1bOjuPaLK+0kP8AKcOZzxNcESbjZom47Wj6KywxBJud8+K1+KpzoXDmf/U4gEfw0iJvxbwQUuAkstGe+EKJQruAgOgIQaLD4AihiXuJaOhfABbJnLaHCVjCt1h8I5uExO0I+wcRBsZdec7wsMUCIQhAIQhAIQhAIQhAIQhAqEIQK15GSdGJ5BMoQOnEcguHPJXKEAhIhAIQhAIQhAIQhAIQhAIQhALesxA/QVBsifSqzojrRDBM8Nywa3FJgdoRgDrtq13FthaGkG+c7JFvigyuzBIjekS0HSLz4ShBqehIw2I2QYNKTBtG1vHasY+lC9Lbo/8A5WvDSXGg4dWT1hUFo3m27gsXU0RV/ZVP5b/kgpSEkKzdoOt+yq/y3/JcnQNf9jV/l1PkgroSKf8AoOv+xq/y6nyXLtDVxnRqj/tv+SCEhSzoqsM6VT8D/kgaKrH/AEqn4H/JBEQpZ0XV/ZVPwP8Akuf0fUy6N/4XfJBHhCfOBqD2H/hd8kgwT/uO/C75IGUJ70R/3HfhPySOwzhm13gUDSF2aJ4HwKBQdwPgUHCF30J4HwKQ0zwPgg5QuujPApNg8ECIXWweCTZQJCRdbBRsoOUJYRCBEJYRCBEJQF0GoOVrcLWazR1PqNLjUqtJkhzmuEEGMhBMLMMpK/eR6HSy6r6t5vJIcRlBGzs7xG1vmwGjtHhzJNRjbxDjByF8skL0LR+pdFtJgLG1DsgueZ6xd1iQCbC8DsQghtqkVmAEgbJ3n95W7cW/LbdEC0nkhCBaGMeBZ7vxFXJxj+hPXdv9o80IQZY6Vrelx0tSOrbbdGQ5paelK32v2tT9Z993LmhCBrF46p0X6x+Z9p3A81H0BpOrP62pkfbdwHNCED2I0nVAdFWoOsMnuG7tUfC6TqmvTmrUNx7buXNCEF1p3SFUXFR4PJzhvI4qm0VpCr0zvtH2mOs63Wi10IQbHCYl9+s72jmcwXX7VQ6y42p6RQG2+CRI2nXtvuhCCq09iXHNzrTFzbsU/RWLfsjru9bifuBCEFjXrO6WNoxa0n7qp8ZiHGs0FziNjKTG9CECY3FvbSdsvcIDYhxEZZQuTWdfrH13bzwSoQVtbSFXpmfaPu0T1nXkCZujEVnekNufWO8oQg0uFxbwGw9wu0WcRaMlEx+Mf6czru9YD1jl1rIQgcx+Lftv67t3tH7gTzsQ7pWdZ36thzOZOaEIH21CalyTfjzUQtsObhPilQgXDPIom/sE94Oaj1R1mfW4IQg1GAwzdhp2W58AsM6g12miHNDhsvMEAiRTMGChCDd4E9RCEIP/2Q=="/>
          <p:cNvSpPr>
            <a:spLocks noChangeAspect="1" noChangeArrowheads="1"/>
          </p:cNvSpPr>
          <p:nvPr/>
        </p:nvSpPr>
        <p:spPr bwMode="auto">
          <a:xfrm>
            <a:off x="520700" y="-439738"/>
            <a:ext cx="2476500" cy="18478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990600" y="762000"/>
            <a:ext cx="7086600" cy="4955203"/>
          </a:xfrm>
          <a:prstGeom prst="rect">
            <a:avLst/>
          </a:prstGeom>
          <a:noFill/>
        </p:spPr>
        <p:txBody>
          <a:bodyPr wrap="square" rtlCol="0">
            <a:spAutoFit/>
          </a:bodyPr>
          <a:lstStyle/>
          <a:p>
            <a:r>
              <a:rPr lang="en-US" sz="2400" b="1" dirty="0" smtClean="0">
                <a:solidFill>
                  <a:srgbClr val="FF0000"/>
                </a:solidFill>
              </a:rPr>
              <a:t>The Schools of Critical Thought Covered Here:</a:t>
            </a:r>
          </a:p>
          <a:p>
            <a:endParaRPr lang="en-US" dirty="0" smtClean="0"/>
          </a:p>
          <a:p>
            <a:endParaRPr lang="en-US" sz="2000" b="1" dirty="0"/>
          </a:p>
          <a:p>
            <a:endParaRPr lang="en-US" sz="2000" b="1" dirty="0"/>
          </a:p>
          <a:p>
            <a:pPr marL="342900" indent="-342900">
              <a:buAutoNum type="arabicPeriod"/>
            </a:pPr>
            <a:r>
              <a:rPr lang="en-US" sz="2000" b="1" dirty="0" smtClean="0"/>
              <a:t>Historical-Biographical Criticism</a:t>
            </a:r>
          </a:p>
          <a:p>
            <a:endParaRPr lang="en-US" sz="2000" b="1" dirty="0"/>
          </a:p>
          <a:p>
            <a:r>
              <a:rPr lang="en-US" sz="2000" b="1" dirty="0" smtClean="0"/>
              <a:t>2. Feminist Criticism</a:t>
            </a:r>
          </a:p>
          <a:p>
            <a:endParaRPr lang="en-US" sz="2000" b="1" dirty="0"/>
          </a:p>
          <a:p>
            <a:r>
              <a:rPr lang="en-US" sz="2000" b="1" dirty="0" smtClean="0"/>
              <a:t>3. Psychoanalytic Criticism</a:t>
            </a:r>
          </a:p>
          <a:p>
            <a:endParaRPr lang="en-US" sz="2000" b="1" dirty="0"/>
          </a:p>
          <a:p>
            <a:r>
              <a:rPr lang="en-US" sz="2000" b="1" dirty="0" smtClean="0"/>
              <a:t>4. Marxist Criticism</a:t>
            </a:r>
          </a:p>
          <a:p>
            <a:endParaRPr lang="en-US" sz="2000" b="1" dirty="0"/>
          </a:p>
          <a:p>
            <a:r>
              <a:rPr lang="en-US" sz="2000" b="1" dirty="0" smtClean="0"/>
              <a:t>5. Archetypal Criticism</a:t>
            </a:r>
            <a:endParaRPr lang="en-US" sz="2000" b="1" dirty="0"/>
          </a:p>
          <a:p>
            <a:pPr marL="342900" indent="-342900">
              <a:buAutoNum type="arabicPeriod"/>
            </a:pPr>
            <a:endParaRPr lang="en-US" dirty="0" smtClean="0"/>
          </a:p>
          <a:p>
            <a:pPr marL="342900" indent="-342900">
              <a:buAutoNum type="arabicPeriod"/>
            </a:pPr>
            <a:endParaRPr lang="en-US" dirty="0"/>
          </a:p>
          <a:p>
            <a:pPr marL="342900" indent="-342900">
              <a:buAutoNum type="arabicPeriod"/>
            </a:pPr>
            <a:endParaRPr lang="en-US" dirty="0"/>
          </a:p>
        </p:txBody>
      </p:sp>
      <p:sp>
        <p:nvSpPr>
          <p:cNvPr id="8" name="Footer Placeholder 7"/>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6371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Effect transition="in" filter="wipe(down)">
                                      <p:cBhvr>
                                        <p:cTn id="7" dur="580">
                                          <p:stCondLst>
                                            <p:cond delay="0"/>
                                          </p:stCondLst>
                                        </p:cTn>
                                        <p:tgtEl>
                                          <p:spTgt spid="7">
                                            <p:txEl>
                                              <p:pRg st="4" end="4"/>
                                            </p:txEl>
                                          </p:spTgt>
                                        </p:tgtEl>
                                      </p:cBhvr>
                                    </p:animEffect>
                                    <p:anim calcmode="lin" valueType="num">
                                      <p:cBhvr>
                                        <p:cTn id="8" dur="1822" tmFilter="0,0; 0.14,0.36; 0.43,0.73; 0.71,0.91; 1.0,1.0">
                                          <p:stCondLst>
                                            <p:cond delay="0"/>
                                          </p:stCondLst>
                                        </p:cTn>
                                        <p:tgtEl>
                                          <p:spTgt spid="7">
                                            <p:txEl>
                                              <p:pRg st="4" end="4"/>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xEl>
                                              <p:pRg st="4" end="4"/>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xEl>
                                              <p:pRg st="4" end="4"/>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xEl>
                                              <p:pRg st="4" end="4"/>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xEl>
                                              <p:pRg st="4" end="4"/>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xEl>
                                              <p:pRg st="4" end="4"/>
                                            </p:txEl>
                                          </p:spTgt>
                                        </p:tgtEl>
                                      </p:cBhvr>
                                      <p:to x="100000" y="60000"/>
                                    </p:animScale>
                                    <p:animScale>
                                      <p:cBhvr>
                                        <p:cTn id="14" dur="166" decel="50000">
                                          <p:stCondLst>
                                            <p:cond delay="676"/>
                                          </p:stCondLst>
                                        </p:cTn>
                                        <p:tgtEl>
                                          <p:spTgt spid="7">
                                            <p:txEl>
                                              <p:pRg st="4" end="4"/>
                                            </p:txEl>
                                          </p:spTgt>
                                        </p:tgtEl>
                                      </p:cBhvr>
                                      <p:to x="100000" y="100000"/>
                                    </p:animScale>
                                    <p:animScale>
                                      <p:cBhvr>
                                        <p:cTn id="15" dur="26">
                                          <p:stCondLst>
                                            <p:cond delay="1312"/>
                                          </p:stCondLst>
                                        </p:cTn>
                                        <p:tgtEl>
                                          <p:spTgt spid="7">
                                            <p:txEl>
                                              <p:pRg st="4" end="4"/>
                                            </p:txEl>
                                          </p:spTgt>
                                        </p:tgtEl>
                                      </p:cBhvr>
                                      <p:to x="100000" y="80000"/>
                                    </p:animScale>
                                    <p:animScale>
                                      <p:cBhvr>
                                        <p:cTn id="16" dur="166" decel="50000">
                                          <p:stCondLst>
                                            <p:cond delay="1338"/>
                                          </p:stCondLst>
                                        </p:cTn>
                                        <p:tgtEl>
                                          <p:spTgt spid="7">
                                            <p:txEl>
                                              <p:pRg st="4" end="4"/>
                                            </p:txEl>
                                          </p:spTgt>
                                        </p:tgtEl>
                                      </p:cBhvr>
                                      <p:to x="100000" y="100000"/>
                                    </p:animScale>
                                    <p:animScale>
                                      <p:cBhvr>
                                        <p:cTn id="17" dur="26">
                                          <p:stCondLst>
                                            <p:cond delay="1642"/>
                                          </p:stCondLst>
                                        </p:cTn>
                                        <p:tgtEl>
                                          <p:spTgt spid="7">
                                            <p:txEl>
                                              <p:pRg st="4" end="4"/>
                                            </p:txEl>
                                          </p:spTgt>
                                        </p:tgtEl>
                                      </p:cBhvr>
                                      <p:to x="100000" y="90000"/>
                                    </p:animScale>
                                    <p:animScale>
                                      <p:cBhvr>
                                        <p:cTn id="18" dur="166" decel="50000">
                                          <p:stCondLst>
                                            <p:cond delay="1668"/>
                                          </p:stCondLst>
                                        </p:cTn>
                                        <p:tgtEl>
                                          <p:spTgt spid="7">
                                            <p:txEl>
                                              <p:pRg st="4" end="4"/>
                                            </p:txEl>
                                          </p:spTgt>
                                        </p:tgtEl>
                                      </p:cBhvr>
                                      <p:to x="100000" y="100000"/>
                                    </p:animScale>
                                    <p:animScale>
                                      <p:cBhvr>
                                        <p:cTn id="19" dur="26">
                                          <p:stCondLst>
                                            <p:cond delay="1808"/>
                                          </p:stCondLst>
                                        </p:cTn>
                                        <p:tgtEl>
                                          <p:spTgt spid="7">
                                            <p:txEl>
                                              <p:pRg st="4" end="4"/>
                                            </p:txEl>
                                          </p:spTgt>
                                        </p:tgtEl>
                                      </p:cBhvr>
                                      <p:to x="100000" y="95000"/>
                                    </p:animScale>
                                    <p:animScale>
                                      <p:cBhvr>
                                        <p:cTn id="20" dur="166" decel="50000">
                                          <p:stCondLst>
                                            <p:cond delay="1834"/>
                                          </p:stCondLst>
                                        </p:cTn>
                                        <p:tgtEl>
                                          <p:spTgt spid="7">
                                            <p:txEl>
                                              <p:pRg st="4" end="4"/>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Effect transition="in" filter="wipe(down)">
                                      <p:cBhvr>
                                        <p:cTn id="25" dur="580">
                                          <p:stCondLst>
                                            <p:cond delay="0"/>
                                          </p:stCondLst>
                                        </p:cTn>
                                        <p:tgtEl>
                                          <p:spTgt spid="7">
                                            <p:txEl>
                                              <p:pRg st="6" end="6"/>
                                            </p:txEl>
                                          </p:spTgt>
                                        </p:tgtEl>
                                      </p:cBhvr>
                                    </p:animEffect>
                                    <p:anim calcmode="lin" valueType="num">
                                      <p:cBhvr>
                                        <p:cTn id="26" dur="1822" tmFilter="0,0; 0.14,0.36; 0.43,0.73; 0.71,0.91; 1.0,1.0">
                                          <p:stCondLst>
                                            <p:cond delay="0"/>
                                          </p:stCondLst>
                                        </p:cTn>
                                        <p:tgtEl>
                                          <p:spTgt spid="7">
                                            <p:txEl>
                                              <p:pRg st="6" end="6"/>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xEl>
                                              <p:pRg st="6" end="6"/>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xEl>
                                              <p:pRg st="6" end="6"/>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xEl>
                                              <p:pRg st="6" end="6"/>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xEl>
                                              <p:pRg st="6" end="6"/>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xEl>
                                              <p:pRg st="6" end="6"/>
                                            </p:txEl>
                                          </p:spTgt>
                                        </p:tgtEl>
                                      </p:cBhvr>
                                      <p:to x="100000" y="60000"/>
                                    </p:animScale>
                                    <p:animScale>
                                      <p:cBhvr>
                                        <p:cTn id="32" dur="166" decel="50000">
                                          <p:stCondLst>
                                            <p:cond delay="676"/>
                                          </p:stCondLst>
                                        </p:cTn>
                                        <p:tgtEl>
                                          <p:spTgt spid="7">
                                            <p:txEl>
                                              <p:pRg st="6" end="6"/>
                                            </p:txEl>
                                          </p:spTgt>
                                        </p:tgtEl>
                                      </p:cBhvr>
                                      <p:to x="100000" y="100000"/>
                                    </p:animScale>
                                    <p:animScale>
                                      <p:cBhvr>
                                        <p:cTn id="33" dur="26">
                                          <p:stCondLst>
                                            <p:cond delay="1312"/>
                                          </p:stCondLst>
                                        </p:cTn>
                                        <p:tgtEl>
                                          <p:spTgt spid="7">
                                            <p:txEl>
                                              <p:pRg st="6" end="6"/>
                                            </p:txEl>
                                          </p:spTgt>
                                        </p:tgtEl>
                                      </p:cBhvr>
                                      <p:to x="100000" y="80000"/>
                                    </p:animScale>
                                    <p:animScale>
                                      <p:cBhvr>
                                        <p:cTn id="34" dur="166" decel="50000">
                                          <p:stCondLst>
                                            <p:cond delay="1338"/>
                                          </p:stCondLst>
                                        </p:cTn>
                                        <p:tgtEl>
                                          <p:spTgt spid="7">
                                            <p:txEl>
                                              <p:pRg st="6" end="6"/>
                                            </p:txEl>
                                          </p:spTgt>
                                        </p:tgtEl>
                                      </p:cBhvr>
                                      <p:to x="100000" y="100000"/>
                                    </p:animScale>
                                    <p:animScale>
                                      <p:cBhvr>
                                        <p:cTn id="35" dur="26">
                                          <p:stCondLst>
                                            <p:cond delay="1642"/>
                                          </p:stCondLst>
                                        </p:cTn>
                                        <p:tgtEl>
                                          <p:spTgt spid="7">
                                            <p:txEl>
                                              <p:pRg st="6" end="6"/>
                                            </p:txEl>
                                          </p:spTgt>
                                        </p:tgtEl>
                                      </p:cBhvr>
                                      <p:to x="100000" y="90000"/>
                                    </p:animScale>
                                    <p:animScale>
                                      <p:cBhvr>
                                        <p:cTn id="36" dur="166" decel="50000">
                                          <p:stCondLst>
                                            <p:cond delay="1668"/>
                                          </p:stCondLst>
                                        </p:cTn>
                                        <p:tgtEl>
                                          <p:spTgt spid="7">
                                            <p:txEl>
                                              <p:pRg st="6" end="6"/>
                                            </p:txEl>
                                          </p:spTgt>
                                        </p:tgtEl>
                                      </p:cBhvr>
                                      <p:to x="100000" y="100000"/>
                                    </p:animScale>
                                    <p:animScale>
                                      <p:cBhvr>
                                        <p:cTn id="37" dur="26">
                                          <p:stCondLst>
                                            <p:cond delay="1808"/>
                                          </p:stCondLst>
                                        </p:cTn>
                                        <p:tgtEl>
                                          <p:spTgt spid="7">
                                            <p:txEl>
                                              <p:pRg st="6" end="6"/>
                                            </p:txEl>
                                          </p:spTgt>
                                        </p:tgtEl>
                                      </p:cBhvr>
                                      <p:to x="100000" y="95000"/>
                                    </p:animScale>
                                    <p:animScale>
                                      <p:cBhvr>
                                        <p:cTn id="38" dur="166" decel="50000">
                                          <p:stCondLst>
                                            <p:cond delay="1834"/>
                                          </p:stCondLst>
                                        </p:cTn>
                                        <p:tgtEl>
                                          <p:spTgt spid="7">
                                            <p:txEl>
                                              <p:pRg st="6" end="6"/>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7">
                                            <p:txEl>
                                              <p:pRg st="8" end="8"/>
                                            </p:txEl>
                                          </p:spTgt>
                                        </p:tgtEl>
                                        <p:attrNameLst>
                                          <p:attrName>style.visibility</p:attrName>
                                        </p:attrNameLst>
                                      </p:cBhvr>
                                      <p:to>
                                        <p:strVal val="visible"/>
                                      </p:to>
                                    </p:set>
                                    <p:animEffect transition="in" filter="wipe(down)">
                                      <p:cBhvr>
                                        <p:cTn id="43" dur="580">
                                          <p:stCondLst>
                                            <p:cond delay="0"/>
                                          </p:stCondLst>
                                        </p:cTn>
                                        <p:tgtEl>
                                          <p:spTgt spid="7">
                                            <p:txEl>
                                              <p:pRg st="8" end="8"/>
                                            </p:txEl>
                                          </p:spTgt>
                                        </p:tgtEl>
                                      </p:cBhvr>
                                    </p:animEffect>
                                    <p:anim calcmode="lin" valueType="num">
                                      <p:cBhvr>
                                        <p:cTn id="44" dur="1822" tmFilter="0,0; 0.14,0.36; 0.43,0.73; 0.71,0.91; 1.0,1.0">
                                          <p:stCondLst>
                                            <p:cond delay="0"/>
                                          </p:stCondLst>
                                        </p:cTn>
                                        <p:tgtEl>
                                          <p:spTgt spid="7">
                                            <p:txEl>
                                              <p:pRg st="8" end="8"/>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7">
                                            <p:txEl>
                                              <p:pRg st="8" end="8"/>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7">
                                            <p:txEl>
                                              <p:pRg st="8" end="8"/>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7">
                                            <p:txEl>
                                              <p:pRg st="8" end="8"/>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7">
                                            <p:txEl>
                                              <p:pRg st="8" end="8"/>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7">
                                            <p:txEl>
                                              <p:pRg st="8" end="8"/>
                                            </p:txEl>
                                          </p:spTgt>
                                        </p:tgtEl>
                                      </p:cBhvr>
                                      <p:to x="100000" y="60000"/>
                                    </p:animScale>
                                    <p:animScale>
                                      <p:cBhvr>
                                        <p:cTn id="50" dur="166" decel="50000">
                                          <p:stCondLst>
                                            <p:cond delay="676"/>
                                          </p:stCondLst>
                                        </p:cTn>
                                        <p:tgtEl>
                                          <p:spTgt spid="7">
                                            <p:txEl>
                                              <p:pRg st="8" end="8"/>
                                            </p:txEl>
                                          </p:spTgt>
                                        </p:tgtEl>
                                      </p:cBhvr>
                                      <p:to x="100000" y="100000"/>
                                    </p:animScale>
                                    <p:animScale>
                                      <p:cBhvr>
                                        <p:cTn id="51" dur="26">
                                          <p:stCondLst>
                                            <p:cond delay="1312"/>
                                          </p:stCondLst>
                                        </p:cTn>
                                        <p:tgtEl>
                                          <p:spTgt spid="7">
                                            <p:txEl>
                                              <p:pRg st="8" end="8"/>
                                            </p:txEl>
                                          </p:spTgt>
                                        </p:tgtEl>
                                      </p:cBhvr>
                                      <p:to x="100000" y="80000"/>
                                    </p:animScale>
                                    <p:animScale>
                                      <p:cBhvr>
                                        <p:cTn id="52" dur="166" decel="50000">
                                          <p:stCondLst>
                                            <p:cond delay="1338"/>
                                          </p:stCondLst>
                                        </p:cTn>
                                        <p:tgtEl>
                                          <p:spTgt spid="7">
                                            <p:txEl>
                                              <p:pRg st="8" end="8"/>
                                            </p:txEl>
                                          </p:spTgt>
                                        </p:tgtEl>
                                      </p:cBhvr>
                                      <p:to x="100000" y="100000"/>
                                    </p:animScale>
                                    <p:animScale>
                                      <p:cBhvr>
                                        <p:cTn id="53" dur="26">
                                          <p:stCondLst>
                                            <p:cond delay="1642"/>
                                          </p:stCondLst>
                                        </p:cTn>
                                        <p:tgtEl>
                                          <p:spTgt spid="7">
                                            <p:txEl>
                                              <p:pRg st="8" end="8"/>
                                            </p:txEl>
                                          </p:spTgt>
                                        </p:tgtEl>
                                      </p:cBhvr>
                                      <p:to x="100000" y="90000"/>
                                    </p:animScale>
                                    <p:animScale>
                                      <p:cBhvr>
                                        <p:cTn id="54" dur="166" decel="50000">
                                          <p:stCondLst>
                                            <p:cond delay="1668"/>
                                          </p:stCondLst>
                                        </p:cTn>
                                        <p:tgtEl>
                                          <p:spTgt spid="7">
                                            <p:txEl>
                                              <p:pRg st="8" end="8"/>
                                            </p:txEl>
                                          </p:spTgt>
                                        </p:tgtEl>
                                      </p:cBhvr>
                                      <p:to x="100000" y="100000"/>
                                    </p:animScale>
                                    <p:animScale>
                                      <p:cBhvr>
                                        <p:cTn id="55" dur="26">
                                          <p:stCondLst>
                                            <p:cond delay="1808"/>
                                          </p:stCondLst>
                                        </p:cTn>
                                        <p:tgtEl>
                                          <p:spTgt spid="7">
                                            <p:txEl>
                                              <p:pRg st="8" end="8"/>
                                            </p:txEl>
                                          </p:spTgt>
                                        </p:tgtEl>
                                      </p:cBhvr>
                                      <p:to x="100000" y="95000"/>
                                    </p:animScale>
                                    <p:animScale>
                                      <p:cBhvr>
                                        <p:cTn id="56" dur="166" decel="50000">
                                          <p:stCondLst>
                                            <p:cond delay="1834"/>
                                          </p:stCondLst>
                                        </p:cTn>
                                        <p:tgtEl>
                                          <p:spTgt spid="7">
                                            <p:txEl>
                                              <p:pRg st="8" end="8"/>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7">
                                            <p:txEl>
                                              <p:pRg st="10" end="10"/>
                                            </p:txEl>
                                          </p:spTgt>
                                        </p:tgtEl>
                                        <p:attrNameLst>
                                          <p:attrName>style.visibility</p:attrName>
                                        </p:attrNameLst>
                                      </p:cBhvr>
                                      <p:to>
                                        <p:strVal val="visible"/>
                                      </p:to>
                                    </p:set>
                                    <p:animEffect transition="in" filter="wipe(down)">
                                      <p:cBhvr>
                                        <p:cTn id="61" dur="580">
                                          <p:stCondLst>
                                            <p:cond delay="0"/>
                                          </p:stCondLst>
                                        </p:cTn>
                                        <p:tgtEl>
                                          <p:spTgt spid="7">
                                            <p:txEl>
                                              <p:pRg st="10" end="10"/>
                                            </p:txEl>
                                          </p:spTgt>
                                        </p:tgtEl>
                                      </p:cBhvr>
                                    </p:animEffect>
                                    <p:anim calcmode="lin" valueType="num">
                                      <p:cBhvr>
                                        <p:cTn id="62" dur="1822" tmFilter="0,0; 0.14,0.36; 0.43,0.73; 0.71,0.91; 1.0,1.0">
                                          <p:stCondLst>
                                            <p:cond delay="0"/>
                                          </p:stCondLst>
                                        </p:cTn>
                                        <p:tgtEl>
                                          <p:spTgt spid="7">
                                            <p:txEl>
                                              <p:pRg st="10" end="10"/>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7">
                                            <p:txEl>
                                              <p:pRg st="10" end="10"/>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7">
                                            <p:txEl>
                                              <p:pRg st="10" end="10"/>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7">
                                            <p:txEl>
                                              <p:pRg st="10" end="10"/>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7">
                                            <p:txEl>
                                              <p:pRg st="10" end="10"/>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7">
                                            <p:txEl>
                                              <p:pRg st="10" end="10"/>
                                            </p:txEl>
                                          </p:spTgt>
                                        </p:tgtEl>
                                      </p:cBhvr>
                                      <p:to x="100000" y="60000"/>
                                    </p:animScale>
                                    <p:animScale>
                                      <p:cBhvr>
                                        <p:cTn id="68" dur="166" decel="50000">
                                          <p:stCondLst>
                                            <p:cond delay="676"/>
                                          </p:stCondLst>
                                        </p:cTn>
                                        <p:tgtEl>
                                          <p:spTgt spid="7">
                                            <p:txEl>
                                              <p:pRg st="10" end="10"/>
                                            </p:txEl>
                                          </p:spTgt>
                                        </p:tgtEl>
                                      </p:cBhvr>
                                      <p:to x="100000" y="100000"/>
                                    </p:animScale>
                                    <p:animScale>
                                      <p:cBhvr>
                                        <p:cTn id="69" dur="26">
                                          <p:stCondLst>
                                            <p:cond delay="1312"/>
                                          </p:stCondLst>
                                        </p:cTn>
                                        <p:tgtEl>
                                          <p:spTgt spid="7">
                                            <p:txEl>
                                              <p:pRg st="10" end="10"/>
                                            </p:txEl>
                                          </p:spTgt>
                                        </p:tgtEl>
                                      </p:cBhvr>
                                      <p:to x="100000" y="80000"/>
                                    </p:animScale>
                                    <p:animScale>
                                      <p:cBhvr>
                                        <p:cTn id="70" dur="166" decel="50000">
                                          <p:stCondLst>
                                            <p:cond delay="1338"/>
                                          </p:stCondLst>
                                        </p:cTn>
                                        <p:tgtEl>
                                          <p:spTgt spid="7">
                                            <p:txEl>
                                              <p:pRg st="10" end="10"/>
                                            </p:txEl>
                                          </p:spTgt>
                                        </p:tgtEl>
                                      </p:cBhvr>
                                      <p:to x="100000" y="100000"/>
                                    </p:animScale>
                                    <p:animScale>
                                      <p:cBhvr>
                                        <p:cTn id="71" dur="26">
                                          <p:stCondLst>
                                            <p:cond delay="1642"/>
                                          </p:stCondLst>
                                        </p:cTn>
                                        <p:tgtEl>
                                          <p:spTgt spid="7">
                                            <p:txEl>
                                              <p:pRg st="10" end="10"/>
                                            </p:txEl>
                                          </p:spTgt>
                                        </p:tgtEl>
                                      </p:cBhvr>
                                      <p:to x="100000" y="90000"/>
                                    </p:animScale>
                                    <p:animScale>
                                      <p:cBhvr>
                                        <p:cTn id="72" dur="166" decel="50000">
                                          <p:stCondLst>
                                            <p:cond delay="1668"/>
                                          </p:stCondLst>
                                        </p:cTn>
                                        <p:tgtEl>
                                          <p:spTgt spid="7">
                                            <p:txEl>
                                              <p:pRg st="10" end="10"/>
                                            </p:txEl>
                                          </p:spTgt>
                                        </p:tgtEl>
                                      </p:cBhvr>
                                      <p:to x="100000" y="100000"/>
                                    </p:animScale>
                                    <p:animScale>
                                      <p:cBhvr>
                                        <p:cTn id="73" dur="26">
                                          <p:stCondLst>
                                            <p:cond delay="1808"/>
                                          </p:stCondLst>
                                        </p:cTn>
                                        <p:tgtEl>
                                          <p:spTgt spid="7">
                                            <p:txEl>
                                              <p:pRg st="10" end="10"/>
                                            </p:txEl>
                                          </p:spTgt>
                                        </p:tgtEl>
                                      </p:cBhvr>
                                      <p:to x="100000" y="95000"/>
                                    </p:animScale>
                                    <p:animScale>
                                      <p:cBhvr>
                                        <p:cTn id="74" dur="166" decel="50000">
                                          <p:stCondLst>
                                            <p:cond delay="1834"/>
                                          </p:stCondLst>
                                        </p:cTn>
                                        <p:tgtEl>
                                          <p:spTgt spid="7">
                                            <p:txEl>
                                              <p:pRg st="10" end="10"/>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7">
                                            <p:txEl>
                                              <p:pRg st="12" end="12"/>
                                            </p:txEl>
                                          </p:spTgt>
                                        </p:tgtEl>
                                        <p:attrNameLst>
                                          <p:attrName>style.visibility</p:attrName>
                                        </p:attrNameLst>
                                      </p:cBhvr>
                                      <p:to>
                                        <p:strVal val="visible"/>
                                      </p:to>
                                    </p:set>
                                    <p:animEffect transition="in" filter="wipe(down)">
                                      <p:cBhvr>
                                        <p:cTn id="79" dur="580">
                                          <p:stCondLst>
                                            <p:cond delay="0"/>
                                          </p:stCondLst>
                                        </p:cTn>
                                        <p:tgtEl>
                                          <p:spTgt spid="7">
                                            <p:txEl>
                                              <p:pRg st="12" end="12"/>
                                            </p:txEl>
                                          </p:spTgt>
                                        </p:tgtEl>
                                      </p:cBhvr>
                                    </p:animEffect>
                                    <p:anim calcmode="lin" valueType="num">
                                      <p:cBhvr>
                                        <p:cTn id="80" dur="1822" tmFilter="0,0; 0.14,0.36; 0.43,0.73; 0.71,0.91; 1.0,1.0">
                                          <p:stCondLst>
                                            <p:cond delay="0"/>
                                          </p:stCondLst>
                                        </p:cTn>
                                        <p:tgtEl>
                                          <p:spTgt spid="7">
                                            <p:txEl>
                                              <p:pRg st="12" end="12"/>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7">
                                            <p:txEl>
                                              <p:pRg st="12" end="12"/>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7">
                                            <p:txEl>
                                              <p:pRg st="12" end="12"/>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7">
                                            <p:txEl>
                                              <p:pRg st="12" end="12"/>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7">
                                            <p:txEl>
                                              <p:pRg st="12" end="12"/>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7">
                                            <p:txEl>
                                              <p:pRg st="12" end="12"/>
                                            </p:txEl>
                                          </p:spTgt>
                                        </p:tgtEl>
                                      </p:cBhvr>
                                      <p:to x="100000" y="60000"/>
                                    </p:animScale>
                                    <p:animScale>
                                      <p:cBhvr>
                                        <p:cTn id="86" dur="166" decel="50000">
                                          <p:stCondLst>
                                            <p:cond delay="676"/>
                                          </p:stCondLst>
                                        </p:cTn>
                                        <p:tgtEl>
                                          <p:spTgt spid="7">
                                            <p:txEl>
                                              <p:pRg st="12" end="12"/>
                                            </p:txEl>
                                          </p:spTgt>
                                        </p:tgtEl>
                                      </p:cBhvr>
                                      <p:to x="100000" y="100000"/>
                                    </p:animScale>
                                    <p:animScale>
                                      <p:cBhvr>
                                        <p:cTn id="87" dur="26">
                                          <p:stCondLst>
                                            <p:cond delay="1312"/>
                                          </p:stCondLst>
                                        </p:cTn>
                                        <p:tgtEl>
                                          <p:spTgt spid="7">
                                            <p:txEl>
                                              <p:pRg st="12" end="12"/>
                                            </p:txEl>
                                          </p:spTgt>
                                        </p:tgtEl>
                                      </p:cBhvr>
                                      <p:to x="100000" y="80000"/>
                                    </p:animScale>
                                    <p:animScale>
                                      <p:cBhvr>
                                        <p:cTn id="88" dur="166" decel="50000">
                                          <p:stCondLst>
                                            <p:cond delay="1338"/>
                                          </p:stCondLst>
                                        </p:cTn>
                                        <p:tgtEl>
                                          <p:spTgt spid="7">
                                            <p:txEl>
                                              <p:pRg st="12" end="12"/>
                                            </p:txEl>
                                          </p:spTgt>
                                        </p:tgtEl>
                                      </p:cBhvr>
                                      <p:to x="100000" y="100000"/>
                                    </p:animScale>
                                    <p:animScale>
                                      <p:cBhvr>
                                        <p:cTn id="89" dur="26">
                                          <p:stCondLst>
                                            <p:cond delay="1642"/>
                                          </p:stCondLst>
                                        </p:cTn>
                                        <p:tgtEl>
                                          <p:spTgt spid="7">
                                            <p:txEl>
                                              <p:pRg st="12" end="12"/>
                                            </p:txEl>
                                          </p:spTgt>
                                        </p:tgtEl>
                                      </p:cBhvr>
                                      <p:to x="100000" y="90000"/>
                                    </p:animScale>
                                    <p:animScale>
                                      <p:cBhvr>
                                        <p:cTn id="90" dur="166" decel="50000">
                                          <p:stCondLst>
                                            <p:cond delay="1668"/>
                                          </p:stCondLst>
                                        </p:cTn>
                                        <p:tgtEl>
                                          <p:spTgt spid="7">
                                            <p:txEl>
                                              <p:pRg st="12" end="12"/>
                                            </p:txEl>
                                          </p:spTgt>
                                        </p:tgtEl>
                                      </p:cBhvr>
                                      <p:to x="100000" y="100000"/>
                                    </p:animScale>
                                    <p:animScale>
                                      <p:cBhvr>
                                        <p:cTn id="91" dur="26">
                                          <p:stCondLst>
                                            <p:cond delay="1808"/>
                                          </p:stCondLst>
                                        </p:cTn>
                                        <p:tgtEl>
                                          <p:spTgt spid="7">
                                            <p:txEl>
                                              <p:pRg st="12" end="12"/>
                                            </p:txEl>
                                          </p:spTgt>
                                        </p:tgtEl>
                                      </p:cBhvr>
                                      <p:to x="100000" y="95000"/>
                                    </p:animScale>
                                    <p:animScale>
                                      <p:cBhvr>
                                        <p:cTn id="92" dur="166" decel="50000">
                                          <p:stCondLst>
                                            <p:cond delay="1834"/>
                                          </p:stCondLst>
                                        </p:cTn>
                                        <p:tgtEl>
                                          <p:spTgt spid="7">
                                            <p:txEl>
                                              <p:pRg st="12" end="1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7024744" cy="762000"/>
          </a:xfrm>
        </p:spPr>
        <p:txBody>
          <a:bodyPr>
            <a:normAutofit fontScale="90000"/>
          </a:bodyPr>
          <a:lstStyle/>
          <a:p>
            <a:r>
              <a:rPr lang="en-US" sz="3200" dirty="0" smtClean="0"/>
              <a:t>“Alone in the Woods” by: Steve Smith</a:t>
            </a:r>
            <a:endParaRPr lang="en-US" sz="3200" dirty="0"/>
          </a:p>
        </p:txBody>
      </p:sp>
      <p:sp>
        <p:nvSpPr>
          <p:cNvPr id="3" name="Content Placeholder 2"/>
          <p:cNvSpPr>
            <a:spLocks noGrp="1"/>
          </p:cNvSpPr>
          <p:nvPr>
            <p:ph idx="1"/>
          </p:nvPr>
        </p:nvSpPr>
        <p:spPr>
          <a:xfrm>
            <a:off x="1043492" y="1219200"/>
            <a:ext cx="6777317" cy="4876800"/>
          </a:xfrm>
        </p:spPr>
        <p:txBody>
          <a:bodyPr>
            <a:normAutofit fontScale="85000" lnSpcReduction="20000"/>
          </a:bodyPr>
          <a:lstStyle/>
          <a:p>
            <a:pPr marL="68580" indent="0">
              <a:buNone/>
            </a:pPr>
            <a:endParaRPr lang="en-US" dirty="0" smtClean="0"/>
          </a:p>
          <a:p>
            <a:pPr marL="68580" indent="0">
              <a:buNone/>
            </a:pPr>
            <a:r>
              <a:rPr lang="en-US" dirty="0" smtClean="0"/>
              <a:t>Alone </a:t>
            </a:r>
            <a:r>
              <a:rPr lang="en-US" dirty="0"/>
              <a:t>in the woods I felt</a:t>
            </a:r>
            <a:br>
              <a:rPr lang="en-US" dirty="0"/>
            </a:br>
            <a:r>
              <a:rPr lang="en-US" dirty="0"/>
              <a:t>The bitter hostility of the sky and the trees</a:t>
            </a:r>
            <a:br>
              <a:rPr lang="en-US" dirty="0"/>
            </a:br>
            <a:r>
              <a:rPr lang="en-US" dirty="0"/>
              <a:t>Nature has taught her creatures to hate</a:t>
            </a:r>
            <a:br>
              <a:rPr lang="en-US" dirty="0"/>
            </a:br>
            <a:r>
              <a:rPr lang="en-US" dirty="0"/>
              <a:t>Man that fusses and fumes</a:t>
            </a:r>
            <a:br>
              <a:rPr lang="en-US" dirty="0"/>
            </a:br>
            <a:r>
              <a:rPr lang="en-US" dirty="0"/>
              <a:t>Unquiet man</a:t>
            </a:r>
            <a:br>
              <a:rPr lang="en-US" dirty="0"/>
            </a:br>
            <a:r>
              <a:rPr lang="en-US" dirty="0"/>
              <a:t>As the sap rises in the trees</a:t>
            </a:r>
            <a:br>
              <a:rPr lang="en-US" dirty="0"/>
            </a:br>
            <a:r>
              <a:rPr lang="en-US" dirty="0"/>
              <a:t>As the sap paints the trees a violent green</a:t>
            </a:r>
            <a:br>
              <a:rPr lang="en-US" dirty="0"/>
            </a:br>
            <a:r>
              <a:rPr lang="en-US" dirty="0"/>
              <a:t>So rises the wrath of Nature's creatures</a:t>
            </a:r>
            <a:br>
              <a:rPr lang="en-US" dirty="0"/>
            </a:br>
            <a:r>
              <a:rPr lang="en-US" dirty="0"/>
              <a:t>At man</a:t>
            </a:r>
            <a:br>
              <a:rPr lang="en-US" dirty="0"/>
            </a:br>
            <a:r>
              <a:rPr lang="en-US" dirty="0"/>
              <a:t>So paints the face of Nature a violent green.</a:t>
            </a:r>
            <a:br>
              <a:rPr lang="en-US" dirty="0"/>
            </a:br>
            <a:r>
              <a:rPr lang="en-US" dirty="0"/>
              <a:t>Nature is sick at man</a:t>
            </a:r>
            <a:br>
              <a:rPr lang="en-US" dirty="0"/>
            </a:br>
            <a:r>
              <a:rPr lang="en-US" dirty="0"/>
              <a:t>Sick at his fuss and fume</a:t>
            </a:r>
            <a:br>
              <a:rPr lang="en-US" dirty="0"/>
            </a:br>
            <a:r>
              <a:rPr lang="en-US" dirty="0"/>
              <a:t>Sick at his agonies</a:t>
            </a:r>
            <a:br>
              <a:rPr lang="en-US" dirty="0"/>
            </a:br>
            <a:r>
              <a:rPr lang="en-US" dirty="0"/>
              <a:t>Sick at his gaudy mind</a:t>
            </a:r>
            <a:br>
              <a:rPr lang="en-US" dirty="0"/>
            </a:br>
            <a:r>
              <a:rPr lang="en-US" dirty="0"/>
              <a:t>That drives his body</a:t>
            </a:r>
            <a:br>
              <a:rPr lang="en-US" dirty="0"/>
            </a:br>
            <a:r>
              <a:rPr lang="en-US" dirty="0"/>
              <a:t>Ever more quickly</a:t>
            </a:r>
            <a:br>
              <a:rPr lang="en-US" dirty="0"/>
            </a:br>
            <a:r>
              <a:rPr lang="en-US" dirty="0"/>
              <a:t>More and more</a:t>
            </a:r>
            <a:br>
              <a:rPr lang="en-US" dirty="0"/>
            </a:br>
            <a:r>
              <a:rPr lang="en-US" dirty="0"/>
              <a:t>In the wrong direction. </a:t>
            </a:r>
          </a:p>
          <a:p>
            <a:endParaRPr lang="en-US" dirty="0"/>
          </a:p>
        </p:txBody>
      </p:sp>
    </p:spTree>
    <p:extLst>
      <p:ext uri="{BB962C8B-B14F-4D97-AF65-F5344CB8AC3E}">
        <p14:creationId xmlns:p14="http://schemas.microsoft.com/office/powerpoint/2010/main" val="12459323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0096" y="838200"/>
            <a:ext cx="7772400" cy="1143000"/>
          </a:xfrm>
        </p:spPr>
        <p:txBody>
          <a:bodyPr>
            <a:normAutofit fontScale="90000"/>
          </a:bodyPr>
          <a:lstStyle/>
          <a:p>
            <a:r>
              <a:rPr lang="en-US" dirty="0" smtClean="0"/>
              <a:t>Historical-Biographical Criticism</a:t>
            </a:r>
            <a:br>
              <a:rPr lang="en-US" dirty="0" smtClean="0"/>
            </a:br>
            <a:r>
              <a:rPr lang="en-US" dirty="0" smtClean="0"/>
              <a:t>    </a:t>
            </a:r>
            <a:r>
              <a:rPr lang="en-US" sz="2700" i="1" dirty="0" smtClean="0">
                <a:solidFill>
                  <a:srgbClr val="FF0000"/>
                </a:solidFill>
              </a:rPr>
              <a:t>“</a:t>
            </a:r>
            <a:r>
              <a:rPr lang="en-US" sz="2700" i="1" dirty="0" smtClean="0">
                <a:solidFill>
                  <a:srgbClr val="FF0000"/>
                </a:solidFill>
                <a:latin typeface="DFKai-SB" pitchFamily="65" charset="-120"/>
                <a:ea typeface="DFKai-SB" pitchFamily="65" charset="-120"/>
              </a:rPr>
              <a:t>A text is a reflection of its society.”</a:t>
            </a:r>
            <a:endParaRPr lang="en-US" sz="2700" dirty="0"/>
          </a:p>
        </p:txBody>
      </p:sp>
      <p:sp>
        <p:nvSpPr>
          <p:cNvPr id="3" name="Content Placeholder 2"/>
          <p:cNvSpPr>
            <a:spLocks noGrp="1"/>
          </p:cNvSpPr>
          <p:nvPr>
            <p:ph idx="1"/>
          </p:nvPr>
        </p:nvSpPr>
        <p:spPr>
          <a:xfrm>
            <a:off x="1043492" y="2209800"/>
            <a:ext cx="6777317" cy="3622829"/>
          </a:xfrm>
        </p:spPr>
        <p:txBody>
          <a:bodyPr/>
          <a:lstStyle/>
          <a:p>
            <a:r>
              <a:rPr lang="en-US" dirty="0" smtClean="0"/>
              <a:t>The work is a reflection of the author’s life.</a:t>
            </a:r>
          </a:p>
          <a:p>
            <a:pPr marL="68580" indent="0">
              <a:buNone/>
            </a:pPr>
            <a:endParaRPr lang="en-US" dirty="0" smtClean="0"/>
          </a:p>
          <a:p>
            <a:r>
              <a:rPr lang="en-US" dirty="0" smtClean="0"/>
              <a:t>The work is a reflection of the author’s time period.</a:t>
            </a:r>
          </a:p>
          <a:p>
            <a:pPr marL="68580" indent="0">
              <a:buNone/>
            </a:pPr>
            <a:endParaRPr lang="en-US" dirty="0" smtClean="0"/>
          </a:p>
          <a:p>
            <a:r>
              <a:rPr lang="en-US" dirty="0" smtClean="0"/>
              <a:t>A work is misunderstood if it is not considered according to its political and social context.</a:t>
            </a:r>
            <a:endParaRPr lang="en-US" dirty="0"/>
          </a:p>
        </p:txBody>
      </p:sp>
      <p:pic>
        <p:nvPicPr>
          <p:cNvPr id="4" name="Picture 9" descr="C:\Users\Tara\AppData\Local\Microsoft\Windows\Temporary Internet Files\Content.IE5\Q3NS1MHN\MC90043806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9600"/>
            <a:ext cx="1066800" cy="1066800"/>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11"/>
          </p:nvPr>
        </p:nvSpPr>
        <p:spPr/>
        <p:txBody>
          <a:bodyPr/>
          <a:lstStyle/>
          <a:p>
            <a:r>
              <a:rPr lang="en-US" smtClean="0"/>
              <a:t>T. Armstead</a:t>
            </a:r>
            <a:endParaRPr lang="en-US"/>
          </a:p>
        </p:txBody>
      </p:sp>
    </p:spTree>
    <p:extLst>
      <p:ext uri="{BB962C8B-B14F-4D97-AF65-F5344CB8AC3E}">
        <p14:creationId xmlns:p14="http://schemas.microsoft.com/office/powerpoint/2010/main" val="858079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685800"/>
            <a:ext cx="3429000" cy="5321461"/>
          </a:xfrm>
        </p:spPr>
        <p:txBody>
          <a:bodyPr>
            <a:normAutofit fontScale="70000" lnSpcReduction="20000"/>
          </a:bodyPr>
          <a:lstStyle/>
          <a:p>
            <a:pPr marL="68580" indent="0">
              <a:buNone/>
            </a:pPr>
            <a:r>
              <a:rPr lang="en-US" dirty="0"/>
              <a:t>Alone in the woods I felt</a:t>
            </a:r>
            <a:br>
              <a:rPr lang="en-US" dirty="0"/>
            </a:br>
            <a:r>
              <a:rPr lang="en-US" dirty="0"/>
              <a:t>The bitter hostility of the sky and the trees</a:t>
            </a:r>
            <a:br>
              <a:rPr lang="en-US" dirty="0"/>
            </a:br>
            <a:r>
              <a:rPr lang="en-US" dirty="0"/>
              <a:t>Nature has taught her creatures to hate</a:t>
            </a:r>
            <a:br>
              <a:rPr lang="en-US" dirty="0"/>
            </a:br>
            <a:r>
              <a:rPr lang="en-US" dirty="0"/>
              <a:t>Man that fusses and fumes</a:t>
            </a:r>
            <a:br>
              <a:rPr lang="en-US" dirty="0"/>
            </a:br>
            <a:r>
              <a:rPr lang="en-US" dirty="0"/>
              <a:t>Unquiet man</a:t>
            </a:r>
            <a:br>
              <a:rPr lang="en-US" dirty="0"/>
            </a:br>
            <a:r>
              <a:rPr lang="en-US" dirty="0"/>
              <a:t>As the sap rises in the trees</a:t>
            </a:r>
            <a:br>
              <a:rPr lang="en-US" dirty="0"/>
            </a:br>
            <a:r>
              <a:rPr lang="en-US" dirty="0"/>
              <a:t>As the sap paints the trees a violent green</a:t>
            </a:r>
            <a:br>
              <a:rPr lang="en-US" dirty="0"/>
            </a:br>
            <a:r>
              <a:rPr lang="en-US" dirty="0"/>
              <a:t>So rises the wrath of Nature's creatures</a:t>
            </a:r>
            <a:br>
              <a:rPr lang="en-US" dirty="0"/>
            </a:br>
            <a:r>
              <a:rPr lang="en-US" dirty="0"/>
              <a:t>At man</a:t>
            </a:r>
            <a:br>
              <a:rPr lang="en-US" dirty="0"/>
            </a:br>
            <a:r>
              <a:rPr lang="en-US" dirty="0"/>
              <a:t>So paints the face of Nature a violent green.</a:t>
            </a:r>
            <a:br>
              <a:rPr lang="en-US" dirty="0"/>
            </a:br>
            <a:r>
              <a:rPr lang="en-US" dirty="0"/>
              <a:t>Nature is sick at man</a:t>
            </a:r>
            <a:br>
              <a:rPr lang="en-US" dirty="0"/>
            </a:br>
            <a:r>
              <a:rPr lang="en-US" dirty="0"/>
              <a:t>Sick at his fuss and fume</a:t>
            </a:r>
            <a:br>
              <a:rPr lang="en-US" dirty="0"/>
            </a:br>
            <a:r>
              <a:rPr lang="en-US" dirty="0"/>
              <a:t>Sick at his agonies</a:t>
            </a:r>
            <a:br>
              <a:rPr lang="en-US" dirty="0"/>
            </a:br>
            <a:r>
              <a:rPr lang="en-US" dirty="0"/>
              <a:t>Sick at his gaudy mind</a:t>
            </a:r>
            <a:br>
              <a:rPr lang="en-US" dirty="0"/>
            </a:br>
            <a:r>
              <a:rPr lang="en-US" dirty="0"/>
              <a:t>That drives his body</a:t>
            </a:r>
            <a:br>
              <a:rPr lang="en-US" dirty="0"/>
            </a:br>
            <a:r>
              <a:rPr lang="en-US" dirty="0"/>
              <a:t>Ever more quickly</a:t>
            </a:r>
            <a:br>
              <a:rPr lang="en-US" dirty="0"/>
            </a:br>
            <a:r>
              <a:rPr lang="en-US" dirty="0"/>
              <a:t>More and more</a:t>
            </a:r>
            <a:br>
              <a:rPr lang="en-US" dirty="0"/>
            </a:br>
            <a:r>
              <a:rPr lang="en-US" dirty="0"/>
              <a:t>In the wrong direction. </a:t>
            </a:r>
          </a:p>
        </p:txBody>
      </p:sp>
      <p:sp>
        <p:nvSpPr>
          <p:cNvPr id="3" name="Title 2"/>
          <p:cNvSpPr>
            <a:spLocks noGrp="1"/>
          </p:cNvSpPr>
          <p:nvPr>
            <p:ph type="title"/>
          </p:nvPr>
        </p:nvSpPr>
        <p:spPr>
          <a:xfrm>
            <a:off x="4739833" y="2657434"/>
            <a:ext cx="3304572" cy="2752766"/>
          </a:xfrm>
        </p:spPr>
        <p:txBody>
          <a:bodyPr>
            <a:normAutofit fontScale="90000"/>
          </a:bodyPr>
          <a:lstStyle/>
          <a:p>
            <a:r>
              <a:rPr lang="en-US" sz="1800" dirty="0" smtClean="0"/>
              <a:t>1. Stevie Smith’s pessimistic view of “man” may stem from her bitterness toward her father who abandoned the family. </a:t>
            </a:r>
            <a:br>
              <a:rPr lang="en-US" sz="1800" dirty="0" smtClean="0"/>
            </a:br>
            <a:r>
              <a:rPr lang="en-US" sz="1800" dirty="0"/>
              <a:t/>
            </a:r>
            <a:br>
              <a:rPr lang="en-US" sz="1800" dirty="0"/>
            </a:br>
            <a:r>
              <a:rPr lang="en-US" sz="1800" dirty="0" smtClean="0"/>
              <a:t>2. England was at a time of turmoil between the world wars when Smith published this text about man’s “wrong direction.”</a:t>
            </a:r>
            <a:br>
              <a:rPr lang="en-US" sz="1800" dirty="0" smtClean="0"/>
            </a:br>
            <a:r>
              <a:rPr lang="en-US" sz="1800" dirty="0"/>
              <a:t/>
            </a:r>
            <a:br>
              <a:rPr lang="en-US" sz="1800" dirty="0"/>
            </a:br>
            <a:r>
              <a:rPr lang="en-US" sz="1800" dirty="0" smtClean="0"/>
              <a:t>3. Smith’s relationship with George Orwell may have contributed to her pessimistic writing tone.</a:t>
            </a:r>
            <a:br>
              <a:rPr lang="en-US" sz="1800" dirty="0" smtClean="0"/>
            </a:br>
            <a:r>
              <a:rPr lang="en-US" sz="1800" dirty="0"/>
              <a:t/>
            </a:r>
            <a:br>
              <a:rPr lang="en-US" sz="1800" dirty="0"/>
            </a:br>
            <a:r>
              <a:rPr lang="en-US" sz="1800" dirty="0" smtClean="0"/>
              <a:t>4. Why did she have this preoccupation with nature?</a:t>
            </a:r>
            <a:endParaRPr lang="en-US" sz="1800" dirty="0"/>
          </a:p>
        </p:txBody>
      </p:sp>
      <p:sp>
        <p:nvSpPr>
          <p:cNvPr id="4" name="Text Placeholder 3"/>
          <p:cNvSpPr>
            <a:spLocks noGrp="1"/>
          </p:cNvSpPr>
          <p:nvPr>
            <p:ph type="body" sz="half" idx="2"/>
          </p:nvPr>
        </p:nvSpPr>
        <p:spPr/>
        <p:txBody>
          <a:bodyPr/>
          <a:lstStyle/>
          <a:p>
            <a:endParaRPr lang="en-US"/>
          </a:p>
        </p:txBody>
      </p:sp>
      <p:sp>
        <p:nvSpPr>
          <p:cNvPr id="5" name="Rectangle 4"/>
          <p:cNvSpPr/>
          <p:nvPr/>
        </p:nvSpPr>
        <p:spPr>
          <a:xfrm>
            <a:off x="4724400" y="76200"/>
            <a:ext cx="3429000" cy="369332"/>
          </a:xfrm>
          <a:prstGeom prst="rect">
            <a:avLst/>
          </a:prstGeom>
        </p:spPr>
        <p:txBody>
          <a:bodyPr wrap="square">
            <a:spAutoFit/>
          </a:bodyPr>
          <a:lstStyle/>
          <a:p>
            <a:pPr algn="ctr"/>
            <a:r>
              <a:rPr lang="en-US" b="1" dirty="0" smtClean="0">
                <a:solidFill>
                  <a:schemeClr val="bg1"/>
                </a:solidFill>
              </a:rPr>
              <a:t>Hist. and Bio. </a:t>
            </a:r>
            <a:r>
              <a:rPr lang="en-US" b="1" dirty="0">
                <a:solidFill>
                  <a:schemeClr val="bg1"/>
                </a:solidFill>
              </a:rPr>
              <a:t>Reactions</a:t>
            </a:r>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319556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295400"/>
            <a:ext cx="7024744" cy="572536"/>
          </a:xfrm>
        </p:spPr>
        <p:txBody>
          <a:bodyPr>
            <a:normAutofit fontScale="90000"/>
          </a:bodyPr>
          <a:lstStyle/>
          <a:p>
            <a:pPr algn="ctr"/>
            <a:r>
              <a:rPr lang="en-US" dirty="0" smtClean="0"/>
              <a:t>     Feminist Criticism</a:t>
            </a:r>
            <a:br>
              <a:rPr lang="en-US" dirty="0" smtClean="0"/>
            </a:br>
            <a:r>
              <a:rPr lang="en-US" dirty="0" smtClean="0"/>
              <a:t>       </a:t>
            </a:r>
            <a:r>
              <a:rPr lang="en-US" sz="3100" i="1" dirty="0" smtClean="0">
                <a:solidFill>
                  <a:srgbClr val="FF0000"/>
                </a:solidFill>
              </a:rPr>
              <a:t>“</a:t>
            </a:r>
            <a:r>
              <a:rPr lang="en-US" sz="3100" i="1" dirty="0" smtClean="0">
                <a:solidFill>
                  <a:srgbClr val="FF0000"/>
                </a:solidFill>
                <a:latin typeface="DFKai-SB" pitchFamily="65" charset="-120"/>
                <a:ea typeface="DFKai-SB" pitchFamily="65" charset="-120"/>
              </a:rPr>
              <a:t>Consider it through her eyes.”</a:t>
            </a:r>
            <a:endParaRPr lang="en-US" sz="3100" dirty="0"/>
          </a:p>
        </p:txBody>
      </p:sp>
      <p:sp>
        <p:nvSpPr>
          <p:cNvPr id="3" name="Content Placeholder 2"/>
          <p:cNvSpPr>
            <a:spLocks noGrp="1"/>
          </p:cNvSpPr>
          <p:nvPr>
            <p:ph idx="1"/>
          </p:nvPr>
        </p:nvSpPr>
        <p:spPr>
          <a:xfrm>
            <a:off x="1043492" y="2514600"/>
            <a:ext cx="6777317" cy="3318029"/>
          </a:xfrm>
        </p:spPr>
        <p:txBody>
          <a:bodyPr>
            <a:normAutofit fontScale="92500"/>
          </a:bodyPr>
          <a:lstStyle/>
          <a:p>
            <a:r>
              <a:rPr lang="en-US" dirty="0" smtClean="0"/>
              <a:t>It explores how dominant traditions regarding gender are internalized.</a:t>
            </a:r>
          </a:p>
          <a:p>
            <a:endParaRPr lang="en-US" dirty="0"/>
          </a:p>
          <a:p>
            <a:r>
              <a:rPr lang="en-US" dirty="0" smtClean="0"/>
              <a:t>It explores the female experience (whether the experience is missing or present).</a:t>
            </a:r>
          </a:p>
          <a:p>
            <a:endParaRPr lang="en-US" dirty="0"/>
          </a:p>
          <a:p>
            <a:r>
              <a:rPr lang="en-US" dirty="0"/>
              <a:t>T</a:t>
            </a:r>
            <a:r>
              <a:rPr lang="en-US" dirty="0" smtClean="0"/>
              <a:t>he division of power is closely considered.</a:t>
            </a:r>
          </a:p>
          <a:p>
            <a:endParaRPr lang="en-US" dirty="0"/>
          </a:p>
          <a:p>
            <a:endParaRPr lang="en-US" dirty="0"/>
          </a:p>
        </p:txBody>
      </p:sp>
      <p:pic>
        <p:nvPicPr>
          <p:cNvPr id="5" name="Picture 13" descr="http://t3.gstatic.com/images?q=tbn:ANd9GcQvuYMdiUtIzeT7uwSWywnE6RRznPkHE1u9MI0Mk_any6P7Vr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252" y="533400"/>
            <a:ext cx="1284348"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95160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685800"/>
            <a:ext cx="3429000" cy="5321461"/>
          </a:xfrm>
        </p:spPr>
        <p:txBody>
          <a:bodyPr>
            <a:normAutofit fontScale="70000" lnSpcReduction="20000"/>
          </a:bodyPr>
          <a:lstStyle/>
          <a:p>
            <a:pPr marL="68580" indent="0">
              <a:buNone/>
            </a:pPr>
            <a:endParaRPr lang="en-US" dirty="0" smtClean="0"/>
          </a:p>
          <a:p>
            <a:pPr marL="68580" indent="0">
              <a:buNone/>
            </a:pPr>
            <a:r>
              <a:rPr lang="en-US" dirty="0" smtClean="0"/>
              <a:t>Alone </a:t>
            </a:r>
            <a:r>
              <a:rPr lang="en-US" dirty="0"/>
              <a:t>in the woods I felt</a:t>
            </a:r>
            <a:br>
              <a:rPr lang="en-US" dirty="0"/>
            </a:br>
            <a:r>
              <a:rPr lang="en-US" dirty="0"/>
              <a:t>The bitter hostility of the sky and the trees</a:t>
            </a:r>
            <a:br>
              <a:rPr lang="en-US" dirty="0"/>
            </a:br>
            <a:r>
              <a:rPr lang="en-US" dirty="0"/>
              <a:t>Nature has taught her creatures to hate</a:t>
            </a:r>
            <a:br>
              <a:rPr lang="en-US" dirty="0"/>
            </a:br>
            <a:r>
              <a:rPr lang="en-US" dirty="0"/>
              <a:t>Man that fusses and fumes</a:t>
            </a:r>
            <a:br>
              <a:rPr lang="en-US" dirty="0"/>
            </a:br>
            <a:r>
              <a:rPr lang="en-US" dirty="0"/>
              <a:t>Unquiet man</a:t>
            </a:r>
            <a:br>
              <a:rPr lang="en-US" dirty="0"/>
            </a:br>
            <a:r>
              <a:rPr lang="en-US" dirty="0"/>
              <a:t>As the sap rises in the trees</a:t>
            </a:r>
            <a:br>
              <a:rPr lang="en-US" dirty="0"/>
            </a:br>
            <a:r>
              <a:rPr lang="en-US" dirty="0"/>
              <a:t>As the sap paints the trees a violent green</a:t>
            </a:r>
            <a:br>
              <a:rPr lang="en-US" dirty="0"/>
            </a:br>
            <a:r>
              <a:rPr lang="en-US" dirty="0"/>
              <a:t>So rises the wrath of Nature's creatures</a:t>
            </a:r>
            <a:br>
              <a:rPr lang="en-US" dirty="0"/>
            </a:br>
            <a:r>
              <a:rPr lang="en-US" dirty="0"/>
              <a:t>At man</a:t>
            </a:r>
            <a:br>
              <a:rPr lang="en-US" dirty="0"/>
            </a:br>
            <a:r>
              <a:rPr lang="en-US" dirty="0"/>
              <a:t>So paints the face of Nature a violent green.</a:t>
            </a:r>
            <a:br>
              <a:rPr lang="en-US" dirty="0"/>
            </a:br>
            <a:r>
              <a:rPr lang="en-US" dirty="0"/>
              <a:t>Nature is sick at man</a:t>
            </a:r>
            <a:br>
              <a:rPr lang="en-US" dirty="0"/>
            </a:br>
            <a:r>
              <a:rPr lang="en-US" dirty="0"/>
              <a:t>Sick at his fuss and fume</a:t>
            </a:r>
            <a:br>
              <a:rPr lang="en-US" dirty="0"/>
            </a:br>
            <a:r>
              <a:rPr lang="en-US" dirty="0"/>
              <a:t>Sick at his agonies</a:t>
            </a:r>
            <a:br>
              <a:rPr lang="en-US" dirty="0"/>
            </a:br>
            <a:r>
              <a:rPr lang="en-US" dirty="0"/>
              <a:t>Sick at his gaudy mind</a:t>
            </a:r>
            <a:br>
              <a:rPr lang="en-US" dirty="0"/>
            </a:br>
            <a:r>
              <a:rPr lang="en-US" dirty="0"/>
              <a:t>That drives his body</a:t>
            </a:r>
            <a:br>
              <a:rPr lang="en-US" dirty="0"/>
            </a:br>
            <a:r>
              <a:rPr lang="en-US" dirty="0"/>
              <a:t>Ever more quickly</a:t>
            </a:r>
            <a:br>
              <a:rPr lang="en-US" dirty="0"/>
            </a:br>
            <a:r>
              <a:rPr lang="en-US" dirty="0"/>
              <a:t>More and more</a:t>
            </a:r>
            <a:br>
              <a:rPr lang="en-US" dirty="0"/>
            </a:br>
            <a:r>
              <a:rPr lang="en-US" dirty="0"/>
              <a:t>In the wrong direction. </a:t>
            </a:r>
          </a:p>
          <a:p>
            <a:pPr marL="68580" indent="0">
              <a:buNone/>
            </a:pPr>
            <a:endParaRPr lang="en-US" dirty="0"/>
          </a:p>
        </p:txBody>
      </p:sp>
      <p:sp>
        <p:nvSpPr>
          <p:cNvPr id="3" name="Title 2"/>
          <p:cNvSpPr>
            <a:spLocks noGrp="1"/>
          </p:cNvSpPr>
          <p:nvPr>
            <p:ph type="title"/>
          </p:nvPr>
        </p:nvSpPr>
        <p:spPr>
          <a:xfrm>
            <a:off x="4800600" y="3581400"/>
            <a:ext cx="3304572" cy="2057400"/>
          </a:xfrm>
        </p:spPr>
        <p:txBody>
          <a:bodyPr>
            <a:normAutofit fontScale="90000"/>
          </a:bodyPr>
          <a:lstStyle/>
          <a:p>
            <a:r>
              <a:rPr lang="en-US" sz="1800" dirty="0" smtClean="0"/>
              <a:t>1. Does nature vs. humanity really represent man vs. woman?</a:t>
            </a:r>
            <a:br>
              <a:rPr lang="en-US" sz="1800" dirty="0" smtClean="0"/>
            </a:br>
            <a:r>
              <a:rPr lang="en-US" sz="1800" dirty="0"/>
              <a:t/>
            </a:r>
            <a:br>
              <a:rPr lang="en-US" sz="1800" dirty="0"/>
            </a:br>
            <a:r>
              <a:rPr lang="en-US" sz="1800" dirty="0" smtClean="0"/>
              <a:t>2. Mother Nature finally conquering man is really a reaction to his abuse of her first.</a:t>
            </a:r>
            <a:br>
              <a:rPr lang="en-US" sz="1800" dirty="0" smtClean="0"/>
            </a:br>
            <a:r>
              <a:rPr lang="en-US" sz="1800" dirty="0"/>
              <a:t/>
            </a:r>
            <a:br>
              <a:rPr lang="en-US" sz="1800" dirty="0"/>
            </a:br>
            <a:r>
              <a:rPr lang="en-US" sz="1800" dirty="0" smtClean="0"/>
              <a:t>3. Why is Nature presented as such an angry, emotional woman?</a:t>
            </a:r>
            <a:br>
              <a:rPr lang="en-US" sz="1800" dirty="0" smtClean="0"/>
            </a:br>
            <a:r>
              <a:rPr lang="en-US" sz="1800" dirty="0"/>
              <a:t/>
            </a:r>
            <a:br>
              <a:rPr lang="en-US" sz="1800" dirty="0"/>
            </a:br>
            <a:r>
              <a:rPr lang="en-US" sz="1800" dirty="0" smtClean="0"/>
              <a:t>4. Why is “man” used instead of human? </a:t>
            </a:r>
            <a:r>
              <a:rPr lang="en-US" sz="1800" dirty="0"/>
              <a:t/>
            </a:r>
            <a:br>
              <a:rPr lang="en-US" sz="1800" dirty="0"/>
            </a:br>
            <a:r>
              <a:rPr lang="en-US" sz="1800" dirty="0" smtClean="0"/>
              <a:t/>
            </a:r>
            <a:br>
              <a:rPr lang="en-US" sz="1800" dirty="0" smtClean="0"/>
            </a:br>
            <a:r>
              <a:rPr lang="en-US" sz="1800" dirty="0" smtClean="0"/>
              <a:t>5. Is man more at fault because man has had control of the world?</a:t>
            </a:r>
            <a:br>
              <a:rPr lang="en-US" sz="1800" dirty="0" smtClean="0"/>
            </a:br>
            <a:endParaRPr lang="en-US" sz="1800" dirty="0"/>
          </a:p>
        </p:txBody>
      </p:sp>
      <p:sp>
        <p:nvSpPr>
          <p:cNvPr id="4" name="Text Placeholder 3"/>
          <p:cNvSpPr>
            <a:spLocks noGrp="1"/>
          </p:cNvSpPr>
          <p:nvPr>
            <p:ph type="body" sz="half" idx="2"/>
          </p:nvPr>
        </p:nvSpPr>
        <p:spPr/>
        <p:txBody>
          <a:bodyPr/>
          <a:lstStyle/>
          <a:p>
            <a:endParaRPr lang="en-US" dirty="0"/>
          </a:p>
        </p:txBody>
      </p:sp>
      <p:sp>
        <p:nvSpPr>
          <p:cNvPr id="5" name="Rectangle 4"/>
          <p:cNvSpPr/>
          <p:nvPr/>
        </p:nvSpPr>
        <p:spPr>
          <a:xfrm>
            <a:off x="4800600" y="152400"/>
            <a:ext cx="3200400" cy="461665"/>
          </a:xfrm>
          <a:prstGeom prst="rect">
            <a:avLst/>
          </a:prstGeom>
        </p:spPr>
        <p:txBody>
          <a:bodyPr wrap="square">
            <a:spAutoFit/>
          </a:bodyPr>
          <a:lstStyle/>
          <a:p>
            <a:r>
              <a:rPr lang="en-US" sz="2400" b="1" dirty="0" smtClean="0">
                <a:solidFill>
                  <a:schemeClr val="bg1"/>
                </a:solidFill>
              </a:rPr>
              <a:t>  Feminist </a:t>
            </a:r>
            <a:r>
              <a:rPr lang="en-US" sz="2400" b="1" dirty="0">
                <a:solidFill>
                  <a:schemeClr val="bg1"/>
                </a:solidFill>
              </a:rPr>
              <a:t>Reactions</a:t>
            </a:r>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68579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042" y="1413692"/>
            <a:ext cx="7024744" cy="496336"/>
          </a:xfrm>
        </p:spPr>
        <p:txBody>
          <a:bodyPr>
            <a:normAutofit fontScale="90000"/>
          </a:bodyPr>
          <a:lstStyle/>
          <a:p>
            <a:r>
              <a:rPr lang="en-US" dirty="0" smtClean="0"/>
              <a:t>Psychoanalytic Criticism</a:t>
            </a:r>
            <a:br>
              <a:rPr lang="en-US" dirty="0" smtClean="0"/>
            </a:br>
            <a:r>
              <a:rPr lang="en-US" dirty="0" smtClean="0"/>
              <a:t>         </a:t>
            </a:r>
            <a:r>
              <a:rPr lang="en-US" sz="3600" i="1" dirty="0" smtClean="0">
                <a:solidFill>
                  <a:srgbClr val="FF0000"/>
                </a:solidFill>
              </a:rPr>
              <a:t>“</a:t>
            </a:r>
            <a:r>
              <a:rPr lang="en-US" sz="3600" i="1" dirty="0" smtClean="0">
                <a:solidFill>
                  <a:srgbClr val="FF0000"/>
                </a:solidFill>
                <a:latin typeface="DFKai-SB" pitchFamily="65" charset="-120"/>
                <a:ea typeface="DFKai-SB" pitchFamily="65" charset="-120"/>
              </a:rPr>
              <a:t>Look beneath the surface.”</a:t>
            </a:r>
            <a:endParaRPr lang="en-US" sz="3600" dirty="0"/>
          </a:p>
        </p:txBody>
      </p:sp>
      <p:sp>
        <p:nvSpPr>
          <p:cNvPr id="3" name="Content Placeholder 2"/>
          <p:cNvSpPr>
            <a:spLocks noGrp="1"/>
          </p:cNvSpPr>
          <p:nvPr>
            <p:ph idx="1"/>
          </p:nvPr>
        </p:nvSpPr>
        <p:spPr>
          <a:xfrm>
            <a:off x="1043492" y="2209800"/>
            <a:ext cx="6777317" cy="3622829"/>
          </a:xfrm>
        </p:spPr>
        <p:txBody>
          <a:bodyPr>
            <a:normAutofit fontScale="92500" lnSpcReduction="20000"/>
          </a:bodyPr>
          <a:lstStyle/>
          <a:p>
            <a:r>
              <a:rPr lang="en-US" sz="2000" dirty="0" smtClean="0"/>
              <a:t>“the id” – Explores the instinctual, animalistic, pleasure-seeking desire of characters</a:t>
            </a:r>
          </a:p>
          <a:p>
            <a:pPr marL="68580" indent="0">
              <a:buNone/>
            </a:pPr>
            <a:endParaRPr lang="en-US" sz="2000" dirty="0" smtClean="0"/>
          </a:p>
          <a:p>
            <a:r>
              <a:rPr lang="en-US" sz="2000" dirty="0" smtClean="0"/>
              <a:t>“the superego” – Explores the desire to repress instincts</a:t>
            </a:r>
          </a:p>
          <a:p>
            <a:pPr marL="68580" indent="0">
              <a:buNone/>
            </a:pPr>
            <a:endParaRPr lang="en-US" sz="2000" dirty="0" smtClean="0"/>
          </a:p>
          <a:p>
            <a:r>
              <a:rPr lang="en-US" sz="2000" dirty="0" smtClean="0"/>
              <a:t>“the ego” – Explores the desire to release instead of repress instincts.</a:t>
            </a:r>
          </a:p>
          <a:p>
            <a:pPr marL="68580" indent="0">
              <a:buNone/>
            </a:pPr>
            <a:endParaRPr lang="en-US" sz="2000" dirty="0" smtClean="0"/>
          </a:p>
          <a:p>
            <a:r>
              <a:rPr lang="en-US" sz="2000" dirty="0" smtClean="0"/>
              <a:t>Looks at the unconscious and repression.</a:t>
            </a:r>
          </a:p>
          <a:p>
            <a:endParaRPr lang="en-US" sz="2000" dirty="0"/>
          </a:p>
          <a:p>
            <a:r>
              <a:rPr lang="en-US" sz="2000" dirty="0" smtClean="0"/>
              <a:t>Looks at Oedipal relationships or family relationships. </a:t>
            </a:r>
          </a:p>
          <a:p>
            <a:endParaRPr lang="en-US" sz="2000" dirty="0" smtClean="0"/>
          </a:p>
          <a:p>
            <a:pPr marL="68580" indent="0">
              <a:buNone/>
            </a:pPr>
            <a:endParaRPr lang="en-US" dirty="0"/>
          </a:p>
        </p:txBody>
      </p:sp>
      <p:pic>
        <p:nvPicPr>
          <p:cNvPr id="4" name="Picture 2" descr="http://t2.gstatic.com/images?q=tbn:ANd9GcQiwXlzknu1l6pwZiqaEV4w2H6K8wgehKAIjPl9lY8NRbr1QayOZ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2057400"/>
            <a:ext cx="1600200" cy="1710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2182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13017</TotalTime>
  <Words>692</Words>
  <Application>Microsoft Office PowerPoint</Application>
  <PresentationFormat>On-screen Show (4:3)</PresentationFormat>
  <Paragraphs>104</Paragraphs>
  <Slides>16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Century Gothic</vt:lpstr>
      <vt:lpstr>DFKai-SB</vt:lpstr>
      <vt:lpstr>normal arial</vt:lpstr>
      <vt:lpstr>Wingdings 2</vt:lpstr>
      <vt:lpstr>Austin</vt:lpstr>
      <vt:lpstr>Literary Criticism</vt:lpstr>
      <vt:lpstr>What is literary criticism?</vt:lpstr>
      <vt:lpstr>PowerPoint Presentation</vt:lpstr>
      <vt:lpstr>“Alone in the Woods” by: Steve Smith</vt:lpstr>
      <vt:lpstr>Historical-Biographical Criticism     “A text is a reflection of its society.”</vt:lpstr>
      <vt:lpstr>1. Stevie Smith’s pessimistic view of “man” may stem from her bitterness toward her father who abandoned the family.   2. England was at a time of turmoil between the world wars when Smith published this text about man’s “wrong direction.”  3. Smith’s relationship with George Orwell may have contributed to her pessimistic writing tone.  4. Why did she have this preoccupation with nature?</vt:lpstr>
      <vt:lpstr>     Feminist Criticism        “Consider it through her eyes.”</vt:lpstr>
      <vt:lpstr>1. Does nature vs. humanity really represent man vs. woman?  2. Mother Nature finally conquering man is really a reaction to his abuse of her first.  3. Why is Nature presented as such an angry, emotional woman?  4. Why is “man” used instead of human?   5. Is man more at fault because man has had control of the world? </vt:lpstr>
      <vt:lpstr>Psychoanalytic Criticism          “Look beneath the surface.”</vt:lpstr>
      <vt:lpstr>1. The first thing the speaker does is mention that s/he is alone. Does the speaker subconsciously wish someone was there to share this experience?  2. Is Nature’s bitter hostility really a cover for jealousy? After all, man is presented as out of control, and Nature is too weak to stop it.  3. How does the speaker “feel” the hostility of the sky and trees?   4. Does the reader sub-consciously desire to be less materialistic and thus accepts the insults to humanity.</vt:lpstr>
      <vt:lpstr>Marxist Criticism</vt:lpstr>
      <vt:lpstr>1. Who benefits if one accepts the premise that nature is angry with humans for being unhappy with their journeys in the “wrong direction?”  Who benefits from a return to earth? 2. It seems to suggest the right direction is to be at one with nature and not exploitive of it. 3. Has capitalism and materialism caused this “wrath” in “nature’s creatures”? Would a cessation of capitalism make us more healthy and at one with nature? 3. Has our social economic situation detached from our ties with nature? Is our “body” – our most basic biological, natural selves unhealthy in this socio-economic system?</vt:lpstr>
      <vt:lpstr>Archetypal/ Mythological</vt:lpstr>
      <vt:lpstr>1. Nature as woman personified a common archetype. (Earth mother)  2. The typical situation is of nature as nurturer, but here nature is angry? Does this counter her life giving aspect? Why or why not? 3. Is this an archetypal fall—marking the decline of human innocence and purity? 4. Does allusion to the fall help the author illuminate man’s sins against nature?</vt:lpstr>
      <vt:lpstr>Your task</vt:lpstr>
      <vt:lpstr>Essay Assignment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Literary Criticism</dc:title>
  <dc:creator>Tara</dc:creator>
  <cp:lastModifiedBy>Teresa Spanos</cp:lastModifiedBy>
  <cp:revision>66</cp:revision>
  <cp:lastPrinted>2016-02-22T00:45:42Z</cp:lastPrinted>
  <dcterms:created xsi:type="dcterms:W3CDTF">2012-08-15T21:29:38Z</dcterms:created>
  <dcterms:modified xsi:type="dcterms:W3CDTF">2018-08-26T16:16:10Z</dcterms:modified>
</cp:coreProperties>
</file>